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795" r:id="rId1"/>
  </p:sldMasterIdLst>
  <p:notesMasterIdLst>
    <p:notesMasterId r:id="rId20"/>
  </p:notesMasterIdLst>
  <p:handoutMasterIdLst>
    <p:handoutMasterId r:id="rId21"/>
  </p:handoutMasterIdLst>
  <p:sldIdLst>
    <p:sldId id="256" r:id="rId2"/>
    <p:sldId id="258" r:id="rId3"/>
    <p:sldId id="333" r:id="rId4"/>
    <p:sldId id="335" r:id="rId5"/>
    <p:sldId id="338" r:id="rId6"/>
    <p:sldId id="336" r:id="rId7"/>
    <p:sldId id="339" r:id="rId8"/>
    <p:sldId id="340" r:id="rId9"/>
    <p:sldId id="341" r:id="rId10"/>
    <p:sldId id="342" r:id="rId11"/>
    <p:sldId id="343" r:id="rId12"/>
    <p:sldId id="344" r:id="rId13"/>
    <p:sldId id="345" r:id="rId14"/>
    <p:sldId id="351" r:id="rId15"/>
    <p:sldId id="347" r:id="rId16"/>
    <p:sldId id="348" r:id="rId17"/>
    <p:sldId id="349" r:id="rId18"/>
    <p:sldId id="352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DDD"/>
    <a:srgbClr val="FFAA2D"/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10" autoAdjust="0"/>
    <p:restoredTop sz="51580" autoAdjust="0"/>
  </p:normalViewPr>
  <p:slideViewPr>
    <p:cSldViewPr snapToGrid="0">
      <p:cViewPr varScale="1">
        <p:scale>
          <a:sx n="37" d="100"/>
          <a:sy n="37" d="100"/>
        </p:scale>
        <p:origin x="1807" y="2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61B6901-53AC-41B6-A255-F2E8C39D676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1AC32DA-D3CC-4779-ACB5-BF0A3F68565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1532FB-D140-4CE6-A6E9-CD4557E66ED1}" type="datetimeFigureOut">
              <a:rPr lang="en-US" smtClean="0"/>
              <a:t>8/14/2020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2283A7-3AC0-457C-A8ED-A35AA1A1C58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122D6F-7676-40B0-9076-E649D8BD309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B15A45-889E-4C8C-95D4-94C20773BB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90248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00C93C-03CC-46DE-A229-E6A7143B7DB7}" type="datetimeFigureOut">
              <a:rPr lang="en-US" smtClean="0"/>
              <a:t>8/14/2020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A4EC9F-6DB3-48BE-9D2C-0E81178F3C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04483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A4EC9F-6DB3-48BE-9D2C-0E81178F3C28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41433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A4EC9F-6DB3-48BE-9D2C-0E81178F3C2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6107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A4EC9F-6DB3-48BE-9D2C-0E81178F3C2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1340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A4EC9F-6DB3-48BE-9D2C-0E81178F3C2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3727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A4EC9F-6DB3-48BE-9D2C-0E81178F3C2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8417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A4EC9F-6DB3-48BE-9D2C-0E81178F3C2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3189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A4EC9F-6DB3-48BE-9D2C-0E81178F3C2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8562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A4EC9F-6DB3-48BE-9D2C-0E81178F3C2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8489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A4EC9F-6DB3-48BE-9D2C-0E81178F3C2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4146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A4EC9F-6DB3-48BE-9D2C-0E81178F3C2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6232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A4EC9F-6DB3-48BE-9D2C-0E81178F3C28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75523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A4EC9F-6DB3-48BE-9D2C-0E81178F3C28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6043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A4EC9F-6DB3-48BE-9D2C-0E81178F3C2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9863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A4EC9F-6DB3-48BE-9D2C-0E81178F3C2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9863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A4EC9F-6DB3-48BE-9D2C-0E81178F3C2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6850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A4EC9F-6DB3-48BE-9D2C-0E81178F3C2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0967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A4EC9F-6DB3-48BE-9D2C-0E81178F3C2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6951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A4EC9F-6DB3-48BE-9D2C-0E81178F3C2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669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35914-B53F-42B9-9DFB-4683CEE48DFC}" type="datetime1">
              <a:rPr lang="en-US" smtClean="0"/>
              <a:t>8/14/2020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7304B-3279-4669-8FCD-A5D6B71F2B9E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1934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2A0FA-4B49-42BF-9546-63DDEF6D4424}" type="datetime1">
              <a:rPr lang="en-US" smtClean="0"/>
              <a:t>8/14/2020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7304B-3279-4669-8FCD-A5D6B71F2B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856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1F602-6D4E-47A9-BBD6-2C195E46CADC}" type="datetime1">
              <a:rPr lang="en-US" smtClean="0"/>
              <a:t>8/14/2020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7304B-3279-4669-8FCD-A5D6B71F2B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879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77800" indent="-177800"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</a:defRPr>
            </a:lvl1pPr>
            <a:lvl2pPr marL="384048" indent="-182880">
              <a:buFont typeface="Wingdings" panose="05000000000000000000" pitchFamily="2" charset="2"/>
              <a:buChar char="§"/>
              <a:defRPr sz="2600">
                <a:solidFill>
                  <a:schemeClr val="tx1"/>
                </a:solidFill>
              </a:defRPr>
            </a:lvl2pPr>
            <a:lvl3pPr marL="566928" indent="-182880"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3pPr>
            <a:lvl4pPr marL="749808" indent="-18288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4pPr>
            <a:lvl5pPr marL="932688" indent="-18288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86519-5D3F-4FB4-9194-58707D975794}" type="datetime1">
              <a:rPr lang="en-US" smtClean="0"/>
              <a:t>8/14/2020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500"/>
            </a:lvl1pPr>
          </a:lstStyle>
          <a:p>
            <a:r>
              <a:rPr lang="en-US" dirty="0"/>
              <a:t>Slide </a:t>
            </a:r>
            <a:fld id="{E5B7304B-3279-4669-8FCD-A5D6B71F2B9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4928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F4930-1CC8-4FBB-9C64-054024233B0D}" type="datetime1">
              <a:rPr lang="en-US" smtClean="0"/>
              <a:t>8/14/2020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7304B-3279-4669-8FCD-A5D6B71F2B9E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8920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CECD2-FFA6-4BC8-AACC-388BA1D5DFE9}" type="datetime1">
              <a:rPr lang="en-US" smtClean="0"/>
              <a:t>8/14/2020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7304B-3279-4669-8FCD-A5D6B71F2B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051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EAD441-56F3-4554-B7F7-BBD37FAFAB0F}" type="datetime1">
              <a:rPr lang="en-US" smtClean="0"/>
              <a:t>8/14/2020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7304B-3279-4669-8FCD-A5D6B71F2B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274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31E1E-6BCC-40D3-B993-42064555A4D0}" type="datetime1">
              <a:rPr lang="en-US" smtClean="0"/>
              <a:t>8/14/2020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Slide </a:t>
            </a:r>
            <a:fld id="{E5B7304B-3279-4669-8FCD-A5D6B71F2B9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392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630EB-D2D0-40E2-83E4-B7338A4CA2CD}" type="datetime1">
              <a:rPr lang="en-US" smtClean="0"/>
              <a:t>8/14/2020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Slide </a:t>
            </a:r>
            <a:fld id="{E5B7304B-3279-4669-8FCD-A5D6B71F2B9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0693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F0781DA7-D005-47A0-B438-D1C90773CF5B}" type="datetime1">
              <a:rPr lang="en-US" smtClean="0"/>
              <a:t>8/14/2020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5B7304B-3279-4669-8FCD-A5D6B71F2B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324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FEA3A-DA1D-4E22-A33F-73AB3AF81391}" type="datetime1">
              <a:rPr lang="en-US" smtClean="0"/>
              <a:t>8/14/2020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7304B-3279-4669-8FCD-A5D6B71F2B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554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4EF01444-76FF-4B41-BF24-6D1F9E32734A}" type="datetime1">
              <a:rPr lang="en-US" smtClean="0"/>
              <a:t>8/14/2020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Slide </a:t>
            </a:r>
            <a:fld id="{E5B7304B-3279-4669-8FCD-A5D6B71F2B9E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07431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96" r:id="rId1"/>
    <p:sldLayoutId id="2147484797" r:id="rId2"/>
    <p:sldLayoutId id="2147484798" r:id="rId3"/>
    <p:sldLayoutId id="2147484799" r:id="rId4"/>
    <p:sldLayoutId id="2147484800" r:id="rId5"/>
    <p:sldLayoutId id="2147484801" r:id="rId6"/>
    <p:sldLayoutId id="2147484802" r:id="rId7"/>
    <p:sldLayoutId id="2147484803" r:id="rId8"/>
    <p:sldLayoutId id="2147484804" r:id="rId9"/>
    <p:sldLayoutId id="2147484805" r:id="rId10"/>
    <p:sldLayoutId id="2147484806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tiff"/><Relationship Id="rId5" Type="http://schemas.openxmlformats.org/officeDocument/2006/relationships/image" Target="../media/image3.tiff"/><Relationship Id="rId4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abs/1110.1664" TargetMode="External"/><Relationship Id="rId4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0.png"/><Relationship Id="rId4" Type="http://schemas.openxmlformats.org/officeDocument/2006/relationships/hyperlink" Target="https://arxiv.org/abs/0903.4460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hyperlink" Target="https://arxiv.org/abs/0903.4460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hyperlink" Target="https://arxiv.org/abs/1811.07983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arxiv.org/abs/2005.13015" TargetMode="External"/><Relationship Id="rId5" Type="http://schemas.openxmlformats.org/officeDocument/2006/relationships/hyperlink" Target="https://arxiv.org/abs/0903.4460" TargetMode="External"/><Relationship Id="rId4" Type="http://schemas.openxmlformats.org/officeDocument/2006/relationships/hyperlink" Target="https://arxiv.org/abs/1109.1203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908.11372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hyperlink" Target="https://arxiv.org/abs/0806.4472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007.12575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2007.16146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g"/><Relationship Id="rId13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1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607.01797" TargetMode="External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abs/1705.10679" TargetMode="External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69243-79AD-461F-919F-EA1EAA4235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2637" y="773240"/>
            <a:ext cx="10058400" cy="3566160"/>
          </a:xfrm>
        </p:spPr>
        <p:txBody>
          <a:bodyPr>
            <a:normAutofit/>
          </a:bodyPr>
          <a:lstStyle/>
          <a:p>
            <a:r>
              <a:rPr lang="en-GB" sz="6000" b="1" dirty="0">
                <a:latin typeface="+mn-lt"/>
              </a:rPr>
              <a:t>Robust Device-Independent Quantum Key Distribution</a:t>
            </a:r>
            <a:endParaRPr lang="en-US" sz="6000" b="1" dirty="0">
              <a:latin typeface="+mn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B5E3FB6-155D-491D-92AE-EE3430689FF1}"/>
              </a:ext>
            </a:extLst>
          </p:cNvPr>
          <p:cNvSpPr txBox="1"/>
          <p:nvPr/>
        </p:nvSpPr>
        <p:spPr>
          <a:xfrm>
            <a:off x="1097280" y="4542662"/>
            <a:ext cx="99537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Rene Schwonnek, Koon Tong Goh, Ignatius W. Primaatmaja, Ernest Y.-Z. Tan, Ramona Wolf, Valerio Scarani, Charles C.-W. Lim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4FC6D7-2E42-5F41-8E70-A2105368AF8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1751" y="304112"/>
            <a:ext cx="1343281" cy="6429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BD7FAC9-4886-BD46-AA87-B248DD9E086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29040" y="273624"/>
            <a:ext cx="1142998" cy="70380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E2C0896-E23A-C349-B0D8-8423E971BAC1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76483" y="330810"/>
            <a:ext cx="1681106" cy="5894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E27B12A-2D61-954F-B97F-512BD4D161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43489" y="325864"/>
            <a:ext cx="1787525" cy="587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403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252D6F2-D011-4D90-9676-F56B45D4AF9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b="1" dirty="0">
                    <a:latin typeface="+mn-lt"/>
                  </a:rPr>
                  <a:t>Optimization over </a:t>
                </a:r>
                <a14:m>
                  <m:oMath xmlns:m="http://schemas.openxmlformats.org/officeDocument/2006/math">
                    <m:r>
                      <a:rPr lang="en-SG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𝜌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252D6F2-D011-4D90-9676-F56B45D4AF9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648" b="-2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E810A29F-F3FA-427A-9953-ACA1C5691F1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43249" y="2061929"/>
                <a:ext cx="10058400" cy="4011823"/>
              </a:xfrm>
            </p:spPr>
            <p:txBody>
              <a:bodyPr>
                <a:normAutofit/>
              </a:bodyPr>
              <a:lstStyle/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SG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naryPr>
                        <m:sub>
                          <m:r>
                            <a:rPr lang="en-SG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𝑥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SG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fPr>
                            <m:num>
                              <m:r>
                                <a:rPr lang="en-SG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SG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SG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𝐻</m:t>
                          </m:r>
                          <m:d>
                            <m:dPr>
                              <m:ctrlPr>
                                <a:rPr lang="en-SG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SG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SG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SG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SG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|</m:t>
                              </m:r>
                              <m:r>
                                <a:rPr lang="en-SG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𝐸</m:t>
                              </m:r>
                            </m:e>
                          </m:d>
                        </m:e>
                      </m:nary>
                      <m:r>
                        <a:rPr lang="en-SG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SG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naryPr>
                        <m:sub>
                          <m:r>
                            <a:rPr lang="en-SG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𝑥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SG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fPr>
                            <m:num>
                              <m:r>
                                <a:rPr lang="en-SG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SG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SG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𝐷</m:t>
                          </m:r>
                          <m:d>
                            <m:dPr>
                              <m:ctrlPr>
                                <a:rPr lang="en-SG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SG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SG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en-SG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𝐴𝐵</m:t>
                                  </m:r>
                                </m:sub>
                              </m:sSub>
                              <m:r>
                                <a:rPr lang="en-SG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||</m:t>
                              </m:r>
                              <m:sSub>
                                <m:sSubPr>
                                  <m:ctrlPr>
                                    <a:rPr lang="en-SG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SG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SG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SG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[</m:t>
                              </m:r>
                              <m:sSub>
                                <m:sSubPr>
                                  <m:ctrlPr>
                                    <a:rPr lang="en-SG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SG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en-SG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𝐴𝐵</m:t>
                                  </m:r>
                                </m:sub>
                              </m:sSub>
                              <m:r>
                                <a:rPr lang="en-SG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]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dirty="0">
                  <a:solidFill>
                    <a:prstClr val="white"/>
                  </a:solidFill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SG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                           </m:t>
                      </m:r>
                      <m:r>
                        <a:rPr lang="en-SG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≥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SG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naryPr>
                        <m:sub>
                          <m:r>
                            <a:rPr lang="en-SG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𝑥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SG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fPr>
                            <m:num>
                              <m:r>
                                <a:rPr lang="en-SG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SG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</m:den>
                          </m:f>
                          <m:d>
                            <m:dPr>
                              <m:ctrlPr>
                                <a:rPr lang="en-SG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SG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SG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SG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SG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SG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SG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SG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SG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r>
                                    <a:rPr lang="en-SG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SG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SG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d>
                                            <m:dPr>
                                              <m:begChr m:val="‖"/>
                                              <m:endChr m:val="‖"/>
                                              <m:ctrlPr>
                                                <a:rPr lang="en-SG" i="1">
                                                  <a:solidFill>
                                                    <a:prstClr val="black"/>
                                                  </a:solidFill>
                                                  <a:latin typeface="Cambria Math" panose="02040503050406030204" pitchFamily="18" charset="0"/>
                                                  <a:cs typeface="Arial" panose="020B0604020202020204" pitchFamily="34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SG" i="1">
                                                      <a:solidFill>
                                                        <a:prstClr val="black"/>
                                                      </a:solidFill>
                                                      <a:latin typeface="Cambria Math" panose="02040503050406030204" pitchFamily="18" charset="0"/>
                                                      <a:cs typeface="Arial" panose="020B0604020202020204" pitchFamily="34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SG" i="1">
                                                      <a:solidFill>
                                                        <a:prstClr val="black"/>
                                                      </a:solidFill>
                                                      <a:latin typeface="Cambria Math" panose="02040503050406030204" pitchFamily="18" charset="0"/>
                                                      <a:cs typeface="Arial" panose="020B0604020202020204" pitchFamily="34" charset="0"/>
                                                    </a:rPr>
                                                    <m:t>𝜌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SG" i="1">
                                                      <a:solidFill>
                                                        <a:prstClr val="black"/>
                                                      </a:solidFill>
                                                      <a:latin typeface="Cambria Math" panose="02040503050406030204" pitchFamily="18" charset="0"/>
                                                      <a:cs typeface="Arial" panose="020B0604020202020204" pitchFamily="34" charset="0"/>
                                                    </a:rPr>
                                                    <m:t>𝐴𝐵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SG" i="1">
                                                  <a:solidFill>
                                                    <a:prstClr val="black"/>
                                                  </a:solidFill>
                                                  <a:latin typeface="Cambria Math" panose="02040503050406030204" pitchFamily="18" charset="0"/>
                                                  <a:cs typeface="Arial" panose="020B0604020202020204" pitchFamily="34" charset="0"/>
                                                </a:rPr>
                                                <m:t>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SG" i="1">
                                                      <a:solidFill>
                                                        <a:prstClr val="black"/>
                                                      </a:solidFill>
                                                      <a:latin typeface="Cambria Math" panose="02040503050406030204" pitchFamily="18" charset="0"/>
                                                      <a:cs typeface="Arial" panose="020B0604020202020204" pitchFamily="34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SG" i="1">
                                                      <a:solidFill>
                                                        <a:prstClr val="black"/>
                                                      </a:solidFill>
                                                      <a:latin typeface="Cambria Math" panose="02040503050406030204" pitchFamily="18" charset="0"/>
                                                      <a:cs typeface="Arial" panose="020B0604020202020204" pitchFamily="34" charset="0"/>
                                                    </a:rPr>
                                                    <m:t>𝑇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SG" i="1">
                                                      <a:solidFill>
                                                        <a:prstClr val="black"/>
                                                      </a:solidFill>
                                                      <a:latin typeface="Cambria Math" panose="02040503050406030204" pitchFamily="18" charset="0"/>
                                                      <a:cs typeface="Arial" panose="020B0604020202020204" pitchFamily="34" charset="0"/>
                                                    </a:rPr>
                                                    <m:t>𝑥</m:t>
                                                  </m:r>
                                                </m:sub>
                                              </m:sSub>
                                              <m:d>
                                                <m:dPr>
                                                  <m:begChr m:val="["/>
                                                  <m:endChr m:val="]"/>
                                                  <m:ctrlPr>
                                                    <a:rPr lang="en-SG" i="1">
                                                      <a:solidFill>
                                                        <a:prstClr val="black"/>
                                                      </a:solidFill>
                                                      <a:latin typeface="Cambria Math" panose="02040503050406030204" pitchFamily="18" charset="0"/>
                                                      <a:cs typeface="Arial" panose="020B0604020202020204" pitchFamily="34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SG" i="1">
                                                          <a:solidFill>
                                                            <a:prstClr val="black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cs typeface="Arial" panose="020B0604020202020204" pitchFamily="34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SG" i="1">
                                                          <a:solidFill>
                                                            <a:prstClr val="black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cs typeface="Arial" panose="020B0604020202020204" pitchFamily="34" charset="0"/>
                                                        </a:rPr>
                                                        <m:t>𝜌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SG" i="1">
                                                          <a:solidFill>
                                                            <a:prstClr val="black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cs typeface="Arial" panose="020B0604020202020204" pitchFamily="34" charset="0"/>
                                                        </a:rPr>
                                                        <m:t>𝐴𝐵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d>
                                            </m:e>
                                          </m:d>
                                        </m:e>
                                        <m:sub>
                                          <m:r>
                                            <a:rPr lang="en-SG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SG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SG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                           </m:t>
                      </m:r>
                      <m:r>
                        <a:rPr lang="en-SG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≥1−</m:t>
                      </m:r>
                      <m:sSub>
                        <m:sSubPr>
                          <m:ctrlPr>
                            <a:rPr lang="en-SG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SG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h</m:t>
                          </m:r>
                        </m:e>
                        <m:sub>
                          <m:r>
                            <a:rPr lang="en-SG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SG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SG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fPr>
                            <m:num>
                              <m:r>
                                <a:rPr lang="en-SG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SG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SG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−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SG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naryPr>
                            <m:sub>
                              <m:r>
                                <a:rPr lang="en-SG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𝑥</m:t>
                              </m:r>
                            </m:sub>
                            <m:sup/>
                            <m:e>
                              <m:f>
                                <m:fPr>
                                  <m:ctrlPr>
                                    <a:rPr lang="en-SG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SG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Pr>
                                    <m:e>
                                      <m:d>
                                        <m:dPr>
                                          <m:begChr m:val="‖"/>
                                          <m:endChr m:val="‖"/>
                                          <m:ctrlPr>
                                            <a:rPr lang="en-SG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SG" i="1">
                                                  <a:solidFill>
                                                    <a:prstClr val="black"/>
                                                  </a:solidFill>
                                                  <a:latin typeface="Cambria Math" panose="02040503050406030204" pitchFamily="18" charset="0"/>
                                                  <a:cs typeface="Arial" panose="020B0604020202020204" pitchFamily="34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SG" i="1">
                                                  <a:solidFill>
                                                    <a:prstClr val="black"/>
                                                  </a:solidFill>
                                                  <a:latin typeface="Cambria Math" panose="02040503050406030204" pitchFamily="18" charset="0"/>
                                                  <a:cs typeface="Arial" panose="020B0604020202020204" pitchFamily="34" charset="0"/>
                                                </a:rPr>
                                                <m:t>𝜌</m:t>
                                              </m:r>
                                            </m:e>
                                            <m:sub>
                                              <m:r>
                                                <a:rPr lang="en-SG" i="1">
                                                  <a:solidFill>
                                                    <a:prstClr val="black"/>
                                                  </a:solidFill>
                                                  <a:latin typeface="Cambria Math" panose="02040503050406030204" pitchFamily="18" charset="0"/>
                                                  <a:cs typeface="Arial" panose="020B0604020202020204" pitchFamily="34" charset="0"/>
                                                </a:rPr>
                                                <m:t>𝐴𝐵</m:t>
                                              </m:r>
                                            </m:sub>
                                          </m:sSub>
                                          <m:r>
                                            <a:rPr lang="en-SG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SG" i="1">
                                                  <a:solidFill>
                                                    <a:prstClr val="black"/>
                                                  </a:solidFill>
                                                  <a:latin typeface="Cambria Math" panose="02040503050406030204" pitchFamily="18" charset="0"/>
                                                  <a:cs typeface="Arial" panose="020B0604020202020204" pitchFamily="34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SG" i="1">
                                                  <a:solidFill>
                                                    <a:prstClr val="black"/>
                                                  </a:solidFill>
                                                  <a:latin typeface="Cambria Math" panose="02040503050406030204" pitchFamily="18" charset="0"/>
                                                  <a:cs typeface="Arial" panose="020B0604020202020204" pitchFamily="34" charset="0"/>
                                                </a:rPr>
                                                <m:t>𝑇</m:t>
                                              </m:r>
                                            </m:e>
                                            <m:sub>
                                              <m:r>
                                                <a:rPr lang="en-SG" i="1">
                                                  <a:solidFill>
                                                    <a:prstClr val="black"/>
                                                  </a:solidFill>
                                                  <a:latin typeface="Cambria Math" panose="02040503050406030204" pitchFamily="18" charset="0"/>
                                                  <a:cs typeface="Arial" panose="020B0604020202020204" pitchFamily="34" charset="0"/>
                                                </a:rPr>
                                                <m:t>𝑥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begChr m:val="["/>
                                              <m:endChr m:val="]"/>
                                              <m:ctrlPr>
                                                <a:rPr lang="en-SG" i="1">
                                                  <a:solidFill>
                                                    <a:prstClr val="black"/>
                                                  </a:solidFill>
                                                  <a:latin typeface="Cambria Math" panose="02040503050406030204" pitchFamily="18" charset="0"/>
                                                  <a:cs typeface="Arial" panose="020B0604020202020204" pitchFamily="34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SG" i="1">
                                                      <a:solidFill>
                                                        <a:prstClr val="black"/>
                                                      </a:solidFill>
                                                      <a:latin typeface="Cambria Math" panose="02040503050406030204" pitchFamily="18" charset="0"/>
                                                      <a:cs typeface="Arial" panose="020B0604020202020204" pitchFamily="34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SG" i="1">
                                                      <a:solidFill>
                                                        <a:prstClr val="black"/>
                                                      </a:solidFill>
                                                      <a:latin typeface="Cambria Math" panose="02040503050406030204" pitchFamily="18" charset="0"/>
                                                      <a:cs typeface="Arial" panose="020B0604020202020204" pitchFamily="34" charset="0"/>
                                                    </a:rPr>
                                                    <m:t>𝜌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SG" i="1">
                                                      <a:solidFill>
                                                        <a:prstClr val="black"/>
                                                      </a:solidFill>
                                                      <a:latin typeface="Cambria Math" panose="02040503050406030204" pitchFamily="18" charset="0"/>
                                                      <a:cs typeface="Arial" panose="020B0604020202020204" pitchFamily="34" charset="0"/>
                                                    </a:rPr>
                                                    <m:t>𝐴𝐵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d>
                                    </m:e>
                                    <m:sub>
                                      <m:r>
                                        <a:rPr lang="en-SG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SG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4</m:t>
                                  </m:r>
                                </m:den>
                              </m:f>
                            </m:e>
                          </m:nary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E810A29F-F3FA-427A-9953-ACA1C5691F1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43249" y="2061929"/>
                <a:ext cx="10058400" cy="4011823"/>
              </a:xfr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0C56A6-04C0-4A6B-832E-2547C6782F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Slide </a:t>
            </a:r>
            <a:fld id="{E5B7304B-3279-4669-8FCD-A5D6B71F2B9E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98C40C4-81A6-4DEF-AC47-B4AC6953CDA2}"/>
              </a:ext>
            </a:extLst>
          </p:cNvPr>
          <p:cNvSpPr/>
          <p:nvPr/>
        </p:nvSpPr>
        <p:spPr>
          <a:xfrm>
            <a:off x="6893816" y="2253917"/>
            <a:ext cx="5053456" cy="4801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1CADE4"/>
              </a:buClr>
              <a:buSzPct val="100000"/>
            </a:pPr>
            <a:r>
              <a:rPr lang="en-SG" sz="2800" dirty="0">
                <a:solidFill>
                  <a:schemeClr val="accent2"/>
                </a:solidFill>
              </a:rPr>
              <a:t>see e.g. [Col11] </a:t>
            </a:r>
            <a:r>
              <a:rPr lang="en-SG" sz="2800" dirty="0">
                <a:solidFill>
                  <a:schemeClr val="accent2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arXiv:1110.1664</a:t>
            </a:r>
            <a:endParaRPr lang="en-SG" sz="2800" dirty="0">
              <a:solidFill>
                <a:schemeClr val="accent2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724F3EF-7BCF-4CDC-A97B-90568401F811}"/>
              </a:ext>
            </a:extLst>
          </p:cNvPr>
          <p:cNvSpPr/>
          <p:nvPr/>
        </p:nvSpPr>
        <p:spPr>
          <a:xfrm>
            <a:off x="9118034" y="3115207"/>
            <a:ext cx="2722444" cy="8679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1CADE4"/>
              </a:buClr>
              <a:buSzPct val="100000"/>
            </a:pPr>
            <a:r>
              <a:rPr lang="en-SG" sz="2800" dirty="0">
                <a:solidFill>
                  <a:schemeClr val="accent2"/>
                </a:solidFill>
              </a:rPr>
              <a:t>New </a:t>
            </a:r>
            <a:r>
              <a:rPr lang="en-SG" sz="2800" dirty="0" err="1">
                <a:solidFill>
                  <a:schemeClr val="accent2"/>
                </a:solidFill>
              </a:rPr>
              <a:t>Pinsker</a:t>
            </a:r>
            <a:r>
              <a:rPr lang="en-SG" sz="2800" dirty="0">
                <a:solidFill>
                  <a:schemeClr val="accent2"/>
                </a:solidFill>
              </a:rPr>
              <a:t>-type inequality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6DBED24-F8BE-408A-84E9-CECF1D9423C3}"/>
              </a:ext>
            </a:extLst>
          </p:cNvPr>
          <p:cNvSpPr/>
          <p:nvPr/>
        </p:nvSpPr>
        <p:spPr>
          <a:xfrm>
            <a:off x="9118034" y="4476212"/>
            <a:ext cx="2722444" cy="4801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1CADE4"/>
              </a:buClr>
              <a:buSzPct val="100000"/>
            </a:pPr>
            <a:r>
              <a:rPr lang="en-SG" sz="2800" dirty="0">
                <a:solidFill>
                  <a:schemeClr val="accent2"/>
                </a:solidFill>
              </a:rPr>
              <a:t>Convexity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18438F75-5B69-42B0-8272-56F4EB0ABF78}"/>
              </a:ext>
            </a:extLst>
          </p:cNvPr>
          <p:cNvSpPr/>
          <p:nvPr/>
        </p:nvSpPr>
        <p:spPr>
          <a:xfrm>
            <a:off x="4937958" y="4155854"/>
            <a:ext cx="3298317" cy="1226368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E15F6B1-04BD-434C-8852-DA8ACF1C1D6B}"/>
              </a:ext>
            </a:extLst>
          </p:cNvPr>
          <p:cNvSpPr/>
          <p:nvPr/>
        </p:nvSpPr>
        <p:spPr>
          <a:xfrm>
            <a:off x="4937958" y="5516314"/>
            <a:ext cx="3298317" cy="4801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4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1CADE4"/>
              </a:buClr>
              <a:buSzPct val="100000"/>
            </a:pPr>
            <a:r>
              <a:rPr lang="en-SG" sz="2800" dirty="0">
                <a:solidFill>
                  <a:schemeClr val="accent2"/>
                </a:solidFill>
              </a:rPr>
              <a:t>Bound using SDP</a:t>
            </a:r>
          </a:p>
        </p:txBody>
      </p:sp>
    </p:spTree>
    <p:extLst>
      <p:ext uri="{BB962C8B-B14F-4D97-AF65-F5344CB8AC3E}">
        <p14:creationId xmlns:p14="http://schemas.microsoft.com/office/powerpoint/2010/main" val="3038134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/>
      <p:bldP spid="18" grpId="0" animBg="1"/>
      <p:bldP spid="2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73D34F3-F11D-4BF1-A362-991EEA227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+mn-lt"/>
              </a:rPr>
              <a:t>Results (depolarizing noise)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6B6BF9-784F-452D-9050-B6D35E9557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Slide </a:t>
            </a:r>
            <a:fld id="{E5B7304B-3279-4669-8FCD-A5D6B71F2B9E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93AF0C-4210-422C-9D59-190B844EC9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320"/>
          <a:stretch/>
        </p:blipFill>
        <p:spPr>
          <a:xfrm>
            <a:off x="62977" y="2189221"/>
            <a:ext cx="12087448" cy="376912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DF74FD9-4F3E-4BAA-97A1-7900B2DA5BDC}"/>
              </a:ext>
            </a:extLst>
          </p:cNvPr>
          <p:cNvSpPr/>
          <p:nvPr/>
        </p:nvSpPr>
        <p:spPr>
          <a:xfrm>
            <a:off x="1252573" y="2450876"/>
            <a:ext cx="3239334" cy="74635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>
              <a:spcAft>
                <a:spcPts val="300"/>
              </a:spcAft>
            </a:pPr>
            <a:r>
              <a:rPr lang="en-US" sz="2000" dirty="0"/>
              <a:t>Our results</a:t>
            </a:r>
          </a:p>
          <a:p>
            <a:pPr>
              <a:spcAft>
                <a:spcPts val="300"/>
              </a:spcAft>
            </a:pPr>
            <a:r>
              <a:rPr lang="en-SG" sz="2000" dirty="0"/>
              <a:t>[PAB+09] </a:t>
            </a:r>
            <a:r>
              <a:rPr lang="en-SG" sz="2000" dirty="0">
                <a:hlinkClick r:id="rId4"/>
              </a:rPr>
              <a:t>arXiv:0903.4460</a:t>
            </a:r>
            <a:endParaRPr lang="en-US" sz="20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DB722E9-E7B2-4778-9F44-391752CBC234}"/>
              </a:ext>
            </a:extLst>
          </p:cNvPr>
          <p:cNvSpPr/>
          <p:nvPr/>
        </p:nvSpPr>
        <p:spPr>
          <a:xfrm>
            <a:off x="7078257" y="2162525"/>
            <a:ext cx="2873351" cy="126647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noAutofit/>
          </a:bodyPr>
          <a:lstStyle/>
          <a:p>
            <a:pPr lvl="0">
              <a:spcAft>
                <a:spcPts val="300"/>
              </a:spcAft>
            </a:pPr>
            <a:r>
              <a:rPr lang="en-US" sz="2000" dirty="0"/>
              <a:t>Our results</a:t>
            </a:r>
          </a:p>
          <a:p>
            <a:pPr>
              <a:spcAft>
                <a:spcPts val="300"/>
              </a:spcAft>
            </a:pPr>
            <a:r>
              <a:rPr lang="en-SG" sz="2000" dirty="0"/>
              <a:t>[PAB+09] </a:t>
            </a:r>
            <a:r>
              <a:rPr lang="en-SG" sz="2000" dirty="0">
                <a:hlinkClick r:id="rId4"/>
              </a:rPr>
              <a:t>arXiv:0903.4460</a:t>
            </a:r>
            <a:endParaRPr lang="en-SG" sz="2000" dirty="0"/>
          </a:p>
          <a:p>
            <a:pPr>
              <a:spcAft>
                <a:spcPts val="300"/>
              </a:spcAft>
            </a:pPr>
            <a:endParaRPr lang="en-SG" sz="200" dirty="0"/>
          </a:p>
          <a:p>
            <a:r>
              <a:rPr lang="en-SG" sz="2000" dirty="0"/>
              <a:t>Best possible bound</a:t>
            </a:r>
          </a:p>
          <a:p>
            <a:r>
              <a:rPr lang="en-SG" sz="2000" dirty="0"/>
              <a:t>(by convexity)</a:t>
            </a:r>
            <a:endParaRPr lang="en-US" sz="20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B72404B-B569-43C0-AE00-A27C7478B4C3}"/>
              </a:ext>
            </a:extLst>
          </p:cNvPr>
          <p:cNvSpPr/>
          <p:nvPr/>
        </p:nvSpPr>
        <p:spPr>
          <a:xfrm>
            <a:off x="0" y="1881422"/>
            <a:ext cx="1181378" cy="35394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>
              <a:spcAft>
                <a:spcPts val="300"/>
              </a:spcAft>
            </a:pPr>
            <a:r>
              <a:rPr lang="en-SG" sz="1700" dirty="0"/>
              <a:t>Key rate</a:t>
            </a:r>
            <a:endParaRPr lang="en-US" sz="17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8A1217A1-396D-495E-9FFC-A27A64810125}"/>
                  </a:ext>
                </a:extLst>
              </p:cNvPr>
              <p:cNvSpPr/>
              <p:nvPr/>
            </p:nvSpPr>
            <p:spPr>
              <a:xfrm>
                <a:off x="5829429" y="1881422"/>
                <a:ext cx="4727041" cy="35394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lvl="0">
                  <a:spcAft>
                    <a:spcPts val="300"/>
                  </a:spcAft>
                </a:pPr>
                <a14:m>
                  <m:oMath xmlns:m="http://schemas.openxmlformats.org/officeDocument/2006/math">
                    <m:r>
                      <a:rPr lang="en-SG" sz="17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𝐻</m:t>
                    </m:r>
                    <m:d>
                      <m:dPr>
                        <m:ctrlPr>
                          <a:rPr lang="en-SG" sz="17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SG" sz="17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SG" sz="17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SG" sz="17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𝑋</m:t>
                            </m:r>
                          </m:sub>
                        </m:sSub>
                        <m:r>
                          <a:rPr lang="en-SG" sz="17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|</m:t>
                        </m:r>
                        <m:r>
                          <a:rPr lang="en-SG" sz="17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𝐸</m:t>
                        </m:r>
                      </m:e>
                    </m:d>
                  </m:oMath>
                </a14:m>
                <a:r>
                  <a:rPr lang="en-US" sz="1700" dirty="0"/>
                  <a:t> (averaged over input </a:t>
                </a:r>
                <a14:m>
                  <m:oMath xmlns:m="http://schemas.openxmlformats.org/officeDocument/2006/math">
                    <m:r>
                      <a:rPr lang="en-SG" sz="1700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1700" dirty="0"/>
                  <a:t>)</a:t>
                </a: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8A1217A1-396D-495E-9FFC-A27A648101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9429" y="1881422"/>
                <a:ext cx="4727041" cy="353943"/>
              </a:xfrm>
              <a:prstGeom prst="rect">
                <a:avLst/>
              </a:prstGeom>
              <a:blipFill>
                <a:blip r:embed="rId5"/>
                <a:stretch>
                  <a:fillRect t="-6897" b="-224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18">
            <a:extLst>
              <a:ext uri="{FF2B5EF4-FFF2-40B4-BE49-F238E27FC236}">
                <a16:creationId xmlns:a16="http://schemas.microsoft.com/office/drawing/2014/main" id="{77803FD4-150B-457C-98DF-D1DD15FFF17C}"/>
              </a:ext>
            </a:extLst>
          </p:cNvPr>
          <p:cNvSpPr/>
          <p:nvPr/>
        </p:nvSpPr>
        <p:spPr>
          <a:xfrm>
            <a:off x="5237018" y="5336921"/>
            <a:ext cx="715043" cy="333526"/>
          </a:xfrm>
          <a:prstGeom prst="rect">
            <a:avLst/>
          </a:prstGeom>
          <a:solidFill>
            <a:schemeClr val="bg1"/>
          </a:solidFill>
        </p:spPr>
        <p:txBody>
          <a:bodyPr wrap="square" anchor="b">
            <a:noAutofit/>
          </a:bodyPr>
          <a:lstStyle/>
          <a:p>
            <a:r>
              <a:rPr lang="en-US" sz="1700" dirty="0"/>
              <a:t>CHSH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33A2702-90FA-4E41-8104-192C791297F3}"/>
              </a:ext>
            </a:extLst>
          </p:cNvPr>
          <p:cNvSpPr/>
          <p:nvPr/>
        </p:nvSpPr>
        <p:spPr>
          <a:xfrm>
            <a:off x="11413980" y="5336921"/>
            <a:ext cx="715043" cy="333526"/>
          </a:xfrm>
          <a:prstGeom prst="rect">
            <a:avLst/>
          </a:prstGeom>
          <a:solidFill>
            <a:schemeClr val="bg1"/>
          </a:solidFill>
        </p:spPr>
        <p:txBody>
          <a:bodyPr wrap="square" anchor="b">
            <a:noAutofit/>
          </a:bodyPr>
          <a:lstStyle/>
          <a:p>
            <a:pPr algn="r"/>
            <a:r>
              <a:rPr lang="en-US" sz="1700" dirty="0"/>
              <a:t>CHSH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A0A349C-BCE3-421F-B886-2FF4417DDB1F}"/>
              </a:ext>
            </a:extLst>
          </p:cNvPr>
          <p:cNvSpPr/>
          <p:nvPr/>
        </p:nvSpPr>
        <p:spPr>
          <a:xfrm>
            <a:off x="640747" y="5069042"/>
            <a:ext cx="611826" cy="49571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noAutofit/>
          </a:bodyPr>
          <a:lstStyle/>
          <a:p>
            <a:pPr lvl="0">
              <a:spcAft>
                <a:spcPts val="300"/>
              </a:spcAft>
            </a:pPr>
            <a:endParaRPr lang="en-US" sz="2000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731BEC3-E52D-4A11-8561-5FAFFD98E3A0}"/>
              </a:ext>
            </a:extLst>
          </p:cNvPr>
          <p:cNvGrpSpPr/>
          <p:nvPr/>
        </p:nvGrpSpPr>
        <p:grpSpPr>
          <a:xfrm>
            <a:off x="1490435" y="4153053"/>
            <a:ext cx="2151383" cy="1562531"/>
            <a:chOff x="1490435" y="4153053"/>
            <a:chExt cx="2151383" cy="1562531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7389C7B6-2E5D-4918-9CF4-D8B73AC86D6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89520" y="4955460"/>
              <a:ext cx="0" cy="76012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738BA939-A933-426E-BFCE-EF682F5252F8}"/>
                </a:ext>
              </a:extLst>
            </p:cNvPr>
            <p:cNvSpPr/>
            <p:nvPr/>
          </p:nvSpPr>
          <p:spPr>
            <a:xfrm>
              <a:off x="1490435" y="4153053"/>
              <a:ext cx="2151383" cy="955535"/>
            </a:xfrm>
            <a:prstGeom prst="rect">
              <a:avLst/>
            </a:prstGeom>
            <a:noFill/>
          </p:spPr>
          <p:txBody>
            <a:bodyPr wrap="square" anchor="ctr">
              <a:noAutofit/>
            </a:bodyPr>
            <a:lstStyle/>
            <a:p>
              <a:pPr lvl="0"/>
              <a:r>
                <a:rPr lang="en-US" sz="2000" dirty="0"/>
                <a:t>QBER = 7.16%</a:t>
              </a:r>
            </a:p>
            <a:p>
              <a:pPr lvl="0"/>
              <a:r>
                <a:rPr lang="en-US" sz="2000" dirty="0"/>
                <a:t>CHSH = 2.42</a:t>
              </a:r>
            </a:p>
          </p:txBody>
        </p:sp>
      </p:grpSp>
      <p:sp>
        <p:nvSpPr>
          <p:cNvPr id="44" name="Rectangle 43">
            <a:extLst>
              <a:ext uri="{FF2B5EF4-FFF2-40B4-BE49-F238E27FC236}">
                <a16:creationId xmlns:a16="http://schemas.microsoft.com/office/drawing/2014/main" id="{105D5E8F-1B1F-4E73-887D-452E74378A4C}"/>
              </a:ext>
            </a:extLst>
          </p:cNvPr>
          <p:cNvSpPr/>
          <p:nvPr/>
        </p:nvSpPr>
        <p:spPr>
          <a:xfrm>
            <a:off x="879764" y="5502181"/>
            <a:ext cx="67531" cy="18857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noAutofit/>
          </a:bodyPr>
          <a:lstStyle/>
          <a:p>
            <a:pPr lvl="0">
              <a:spcAft>
                <a:spcPts val="300"/>
              </a:spcAft>
            </a:pPr>
            <a:endParaRPr lang="en-US" sz="200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DE931FE-479B-496C-A7AA-8C5D9D50CFA9}"/>
              </a:ext>
            </a:extLst>
          </p:cNvPr>
          <p:cNvGrpSpPr/>
          <p:nvPr/>
        </p:nvGrpSpPr>
        <p:grpSpPr>
          <a:xfrm>
            <a:off x="720857" y="3456953"/>
            <a:ext cx="2189204" cy="2259433"/>
            <a:chOff x="720857" y="3456953"/>
            <a:chExt cx="2189204" cy="2259433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500EDE0F-763A-4D09-BD72-6A2DB9A15920}"/>
                </a:ext>
              </a:extLst>
            </p:cNvPr>
            <p:cNvSpPr/>
            <p:nvPr/>
          </p:nvSpPr>
          <p:spPr>
            <a:xfrm>
              <a:off x="720857" y="3456953"/>
              <a:ext cx="2189204" cy="955535"/>
            </a:xfrm>
            <a:prstGeom prst="rect">
              <a:avLst/>
            </a:prstGeom>
            <a:noFill/>
          </p:spPr>
          <p:txBody>
            <a:bodyPr wrap="square" anchor="ctr">
              <a:noAutofit/>
            </a:bodyPr>
            <a:lstStyle/>
            <a:p>
              <a:pPr lvl="0"/>
              <a:r>
                <a:rPr lang="en-US" sz="2000" dirty="0"/>
                <a:t>QBER = 8.24%</a:t>
              </a:r>
            </a:p>
            <a:p>
              <a:pPr lvl="0"/>
              <a:r>
                <a:rPr lang="en-US" sz="2000" dirty="0"/>
                <a:t>CHSH = 2.36</a:t>
              </a:r>
            </a:p>
          </p:txBody>
        </p: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EFF8D1E0-07B5-4AC0-A3A6-6981E1C8EE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9942" y="4256690"/>
              <a:ext cx="0" cy="145969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547E179A-805A-4ABD-A054-63E7577C9BFB}"/>
              </a:ext>
            </a:extLst>
          </p:cNvPr>
          <p:cNvSpPr/>
          <p:nvPr/>
        </p:nvSpPr>
        <p:spPr>
          <a:xfrm>
            <a:off x="5900624" y="1881422"/>
            <a:ext cx="6249800" cy="43658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4668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55AF9-64D8-4F27-8DA0-25B67FBB2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+mn-lt"/>
              </a:rPr>
              <a:t>Results (photonic model)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74A816D-CA90-428F-AFBC-19FDB70846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Slide </a:t>
            </a:r>
            <a:fld id="{E5B7304B-3279-4669-8FCD-A5D6B71F2B9E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22A991-83CB-4B66-816B-CBEBCCD85B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4541" y="1967344"/>
            <a:ext cx="4469320" cy="412865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E032091-2254-4755-8029-1D70937060B5}"/>
              </a:ext>
            </a:extLst>
          </p:cNvPr>
          <p:cNvSpPr/>
          <p:nvPr/>
        </p:nvSpPr>
        <p:spPr>
          <a:xfrm>
            <a:off x="1638343" y="1881270"/>
            <a:ext cx="758324" cy="62886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noAutofit/>
          </a:bodyPr>
          <a:lstStyle/>
          <a:p>
            <a:pPr lvl="0">
              <a:spcAft>
                <a:spcPts val="300"/>
              </a:spcAft>
            </a:pPr>
            <a:endParaRPr lang="en-US" sz="20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0577AFA-091D-4B53-B802-2BE4C9251E78}"/>
              </a:ext>
            </a:extLst>
          </p:cNvPr>
          <p:cNvSpPr/>
          <p:nvPr/>
        </p:nvSpPr>
        <p:spPr>
          <a:xfrm>
            <a:off x="2378457" y="2366939"/>
            <a:ext cx="1881816" cy="74635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>
              <a:spcAft>
                <a:spcPts val="100"/>
              </a:spcAft>
            </a:pPr>
            <a:r>
              <a:rPr lang="en-US" sz="2000" dirty="0"/>
              <a:t>Our results</a:t>
            </a:r>
          </a:p>
          <a:p>
            <a:pPr>
              <a:spcAft>
                <a:spcPts val="100"/>
              </a:spcAft>
            </a:pPr>
            <a:r>
              <a:rPr lang="en-SG" sz="2000" dirty="0">
                <a:hlinkClick r:id="rId4"/>
              </a:rPr>
              <a:t>[PAB+09]</a:t>
            </a:r>
            <a:endParaRPr lang="en-US" sz="20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77620C5-123B-42B9-BA66-25F0A57DDC16}"/>
              </a:ext>
            </a:extLst>
          </p:cNvPr>
          <p:cNvSpPr/>
          <p:nvPr/>
        </p:nvSpPr>
        <p:spPr>
          <a:xfrm>
            <a:off x="695470" y="1759805"/>
            <a:ext cx="1181378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spcAft>
                <a:spcPts val="300"/>
              </a:spcAft>
            </a:pPr>
            <a:r>
              <a:rPr lang="en-SG" sz="1700" dirty="0" err="1"/>
              <a:t>Keyrate</a:t>
            </a:r>
            <a:endParaRPr lang="en-US" sz="17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F32267EB-CE18-4E34-B59D-69B711DFD1DB}"/>
                  </a:ext>
                </a:extLst>
              </p:cNvPr>
              <p:cNvSpPr/>
              <p:nvPr/>
            </p:nvSpPr>
            <p:spPr>
              <a:xfrm>
                <a:off x="6568141" y="3429000"/>
                <a:ext cx="5060520" cy="1767180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r>
                  <a:rPr lang="en-SG" sz="3200" dirty="0">
                    <a:solidFill>
                      <a:prstClr val="black"/>
                    </a:solidFill>
                    <a:cs typeface="Arial" panose="020B0604020202020204" pitchFamily="34" charset="0"/>
                  </a:rPr>
                  <a:t>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SG" sz="3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a:rPr lang="en-SG" sz="3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num>
                      <m:den>
                        <m:r>
                          <a:rPr lang="en-SG" sz="3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4</m:t>
                        </m:r>
                      </m:den>
                    </m:f>
                    <m:d>
                      <m:dPr>
                        <m:ctrlPr>
                          <a:rPr lang="en-SG" sz="3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SG" sz="3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𝐻</m:t>
                        </m:r>
                        <m:d>
                          <m:dPr>
                            <m:ctrlPr>
                              <a:rPr lang="en-SG" sz="32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SG" sz="32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SG" sz="32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SG" sz="32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SG" sz="32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|</m:t>
                            </m:r>
                            <m:r>
                              <a:rPr lang="en-SG" sz="32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𝐸</m:t>
                            </m:r>
                          </m:e>
                        </m:d>
                        <m:r>
                          <a:rPr lang="en-SG" sz="3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−</m:t>
                        </m:r>
                        <m:r>
                          <a:rPr lang="en-SG" sz="3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𝐻</m:t>
                        </m:r>
                        <m:d>
                          <m:dPr>
                            <m:ctrlPr>
                              <a:rPr lang="en-SG" sz="32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SG" sz="32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SG" sz="32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SG" sz="32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SG" sz="32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lang="en-SG" sz="32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SG" sz="32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SG" sz="32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en-SG" sz="3200" i="1" dirty="0">
                    <a:solidFill>
                      <a:prstClr val="black"/>
                    </a:solidFill>
                    <a:latin typeface="Cambria Math" panose="02040503050406030204" pitchFamily="18" charset="0"/>
                    <a:cs typeface="Arial" panose="020B0604020202020204" pitchFamily="34" charset="0"/>
                  </a:rPr>
                  <a:t> </a:t>
                </a:r>
              </a:p>
              <a:p>
                <a:pPr lvl="0" algn="ctr"/>
                <a14:m>
                  <m:oMath xmlns:m="http://schemas.openxmlformats.org/officeDocument/2006/math">
                    <m:r>
                      <a:rPr lang="en-SG" sz="32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  <m:f>
                      <m:fPr>
                        <m:ctrlPr>
                          <a:rPr lang="en-SG" sz="3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a:rPr lang="en-SG" sz="3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num>
                      <m:den>
                        <m:r>
                          <a:rPr lang="en-SG" sz="3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4</m:t>
                        </m:r>
                      </m:den>
                    </m:f>
                    <m:d>
                      <m:dPr>
                        <m:ctrlPr>
                          <a:rPr lang="en-SG" sz="3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SG" sz="3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𝐻</m:t>
                        </m:r>
                        <m:d>
                          <m:dPr>
                            <m:ctrlPr>
                              <a:rPr lang="en-SG" sz="32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SG" sz="32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SG" sz="32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SG" sz="32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SG" sz="32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|</m:t>
                            </m:r>
                            <m:r>
                              <a:rPr lang="en-SG" sz="32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𝐸</m:t>
                            </m:r>
                          </m:e>
                        </m:d>
                        <m:r>
                          <a:rPr lang="en-SG" sz="3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−</m:t>
                        </m:r>
                        <m:r>
                          <a:rPr lang="en-SG" sz="3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𝐻</m:t>
                        </m:r>
                        <m:d>
                          <m:dPr>
                            <m:ctrlPr>
                              <a:rPr lang="en-SG" sz="32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SG" sz="32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SG" sz="32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SG" sz="32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SG" sz="32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lang="en-SG" sz="32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SG" sz="32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SG" sz="32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en-US" sz="3200" dirty="0">
                    <a:solidFill>
                      <a:prstClr val="white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F32267EB-CE18-4E34-B59D-69B711DFD1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8141" y="3429000"/>
                <a:ext cx="5060520" cy="1767180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7673B381-2FEF-4E34-8CB8-0EF3C5500783}"/>
              </a:ext>
            </a:extLst>
          </p:cNvPr>
          <p:cNvSpPr/>
          <p:nvPr/>
        </p:nvSpPr>
        <p:spPr>
          <a:xfrm>
            <a:off x="9504673" y="3578528"/>
            <a:ext cx="1714737" cy="1490733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509622A-ABC0-4781-BD56-CF0197233F27}"/>
              </a:ext>
            </a:extLst>
          </p:cNvPr>
          <p:cNvSpPr/>
          <p:nvPr/>
        </p:nvSpPr>
        <p:spPr>
          <a:xfrm>
            <a:off x="9217735" y="5345708"/>
            <a:ext cx="2328751" cy="8679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4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1CADE4"/>
              </a:buClr>
              <a:buSzPct val="100000"/>
            </a:pPr>
            <a:r>
              <a:rPr lang="en-SG" sz="2800" dirty="0">
                <a:solidFill>
                  <a:schemeClr val="accent2"/>
                </a:solidFill>
              </a:rPr>
              <a:t>Hard to make both small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81EF271C-E211-4279-B5A8-3E86C8C8C4AE}"/>
                  </a:ext>
                </a:extLst>
              </p:cNvPr>
              <p:cNvSpPr/>
              <p:nvPr/>
            </p:nvSpPr>
            <p:spPr>
              <a:xfrm>
                <a:off x="7217912" y="2201869"/>
                <a:ext cx="3623270" cy="8679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algn="ctr" defTabSz="914400">
                  <a:lnSpc>
                    <a:spcPct val="9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rgbClr val="1CADE4"/>
                  </a:buClr>
                  <a:buSzPct val="100000"/>
                </a:pPr>
                <a:r>
                  <a:rPr lang="en-SG" sz="2800" dirty="0"/>
                  <a:t>(</a:t>
                </a:r>
                <a:r>
                  <a:rPr lang="en-SG" sz="2800" dirty="0" err="1"/>
                  <a:t>States+measurements</a:t>
                </a:r>
                <a:r>
                  <a:rPr lang="en-SG" sz="2800" dirty="0"/>
                  <a:t> optimized at each </a:t>
                </a:r>
                <a14:m>
                  <m:oMath xmlns:m="http://schemas.openxmlformats.org/officeDocument/2006/math">
                    <m:r>
                      <a:rPr lang="en-SG" sz="2800" b="0" i="1" smtClean="0">
                        <a:latin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n-SG" sz="2800" dirty="0"/>
                  <a:t>)</a:t>
                </a: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81EF271C-E211-4279-B5A8-3E86C8C8C4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7912" y="2201869"/>
                <a:ext cx="3623270" cy="867930"/>
              </a:xfrm>
              <a:prstGeom prst="rect">
                <a:avLst/>
              </a:prstGeom>
              <a:blipFill>
                <a:blip r:embed="rId6"/>
                <a:stretch>
                  <a:fillRect l="-1347" t="-11189" r="-1347" b="-188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14963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B6D7462F-AB46-493A-9960-1F740EE784AC}"/>
              </a:ext>
            </a:extLst>
          </p:cNvPr>
          <p:cNvGrpSpPr/>
          <p:nvPr/>
        </p:nvGrpSpPr>
        <p:grpSpPr>
          <a:xfrm>
            <a:off x="6037409" y="267052"/>
            <a:ext cx="5842369" cy="6015441"/>
            <a:chOff x="6037409" y="90006"/>
            <a:chExt cx="5842369" cy="6015441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37F0A9D-10C7-4D97-BFE4-74E751FE905F}"/>
                </a:ext>
              </a:extLst>
            </p:cNvPr>
            <p:cNvSpPr/>
            <p:nvPr/>
          </p:nvSpPr>
          <p:spPr>
            <a:xfrm rot="16200000">
              <a:off x="5408844" y="2406115"/>
              <a:ext cx="1808108" cy="5509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lvl="0" algn="ctr">
                <a:spcAft>
                  <a:spcPts val="100"/>
                </a:spcAft>
              </a:pPr>
              <a:r>
                <a:rPr lang="en-US" sz="2000" dirty="0"/>
                <a:t>CHSH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59146F8-D659-445B-9D6A-6FD0C84164D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861" b="4680"/>
            <a:stretch/>
          </p:blipFill>
          <p:spPr>
            <a:xfrm>
              <a:off x="6324600" y="90006"/>
              <a:ext cx="5555178" cy="5557449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E83B5C1-2EBF-495E-A87D-0EABA3B283CC}"/>
                </a:ext>
              </a:extLst>
            </p:cNvPr>
            <p:cNvSpPr/>
            <p:nvPr/>
          </p:nvSpPr>
          <p:spPr>
            <a:xfrm>
              <a:off x="7115140" y="5568934"/>
              <a:ext cx="4617800" cy="53651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spcAft>
                  <a:spcPts val="300"/>
                </a:spcAft>
              </a:pPr>
              <a:r>
                <a:rPr lang="en-SG" sz="2800" dirty="0"/>
                <a:t>[MDR+19] </a:t>
              </a:r>
              <a:r>
                <a:rPr lang="en-SG" sz="2800" dirty="0">
                  <a:hlinkClick r:id="rId4"/>
                </a:rPr>
                <a:t>arXiv:1811.07983</a:t>
              </a:r>
              <a:endParaRPr lang="en-US" sz="2800" dirty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73368E33-DDB7-4991-8875-481ABB3BACAB}"/>
                </a:ext>
              </a:extLst>
            </p:cNvPr>
            <p:cNvSpPr/>
            <p:nvPr/>
          </p:nvSpPr>
          <p:spPr>
            <a:xfrm>
              <a:off x="10410206" y="5335920"/>
              <a:ext cx="1083789" cy="53651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>
                <a:spcAft>
                  <a:spcPts val="100"/>
                </a:spcAft>
              </a:pPr>
              <a:r>
                <a:rPr lang="en-US" sz="2000" dirty="0"/>
                <a:t>QBER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F440A751-62CA-44FD-872A-001BA68E53FA}"/>
              </a:ext>
            </a:extLst>
          </p:cNvPr>
          <p:cNvGrpSpPr/>
          <p:nvPr/>
        </p:nvGrpSpPr>
        <p:grpSpPr>
          <a:xfrm>
            <a:off x="105118" y="28398"/>
            <a:ext cx="5839002" cy="6305757"/>
            <a:chOff x="105118" y="-205208"/>
            <a:chExt cx="5839002" cy="6305757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DEDC1803-2D5E-4D8A-93C3-86A2A554EA47}"/>
                </a:ext>
              </a:extLst>
            </p:cNvPr>
            <p:cNvGrpSpPr/>
            <p:nvPr/>
          </p:nvGrpSpPr>
          <p:grpSpPr>
            <a:xfrm>
              <a:off x="105118" y="-205208"/>
              <a:ext cx="5839002" cy="5816465"/>
              <a:chOff x="1235825" y="1940727"/>
              <a:chExt cx="4354498" cy="4337691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704A2A08-2FDC-4FC7-9827-EBFF6B2182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22830" y="1940727"/>
                <a:ext cx="4167493" cy="4315690"/>
              </a:xfrm>
              <a:prstGeom prst="rect">
                <a:avLst/>
              </a:prstGeom>
            </p:spPr>
          </p:pic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71413A2-2D11-4F6C-9D92-2994B306AEBB}"/>
                  </a:ext>
                </a:extLst>
              </p:cNvPr>
              <p:cNvSpPr/>
              <p:nvPr/>
            </p:nvSpPr>
            <p:spPr>
              <a:xfrm>
                <a:off x="1235825" y="1979279"/>
                <a:ext cx="758324" cy="20745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noAutofit/>
              </a:bodyPr>
              <a:lstStyle/>
              <a:p>
                <a:pPr lvl="0">
                  <a:spcAft>
                    <a:spcPts val="300"/>
                  </a:spcAft>
                </a:pPr>
                <a:endParaRPr lang="en-US" sz="2000" dirty="0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27CBBB91-6543-49AA-B1B5-DAAA0FECD5BB}"/>
                  </a:ext>
                </a:extLst>
              </p:cNvPr>
              <p:cNvSpPr/>
              <p:nvPr/>
            </p:nvSpPr>
            <p:spPr>
              <a:xfrm>
                <a:off x="5063836" y="6109778"/>
                <a:ext cx="286342" cy="16864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noAutofit/>
              </a:bodyPr>
              <a:lstStyle/>
              <a:p>
                <a:pPr lvl="0">
                  <a:spcAft>
                    <a:spcPts val="300"/>
                  </a:spcAft>
                </a:pPr>
                <a:endParaRPr lang="en-US" sz="2000" dirty="0"/>
              </a:p>
            </p:txBody>
          </p:sp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7EB1414-D0A4-4B90-9B51-F811F4105AE9}"/>
                </a:ext>
              </a:extLst>
            </p:cNvPr>
            <p:cNvSpPr/>
            <p:nvPr/>
          </p:nvSpPr>
          <p:spPr>
            <a:xfrm>
              <a:off x="2245943" y="5577329"/>
              <a:ext cx="1808108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>
                <a:spcAft>
                  <a:spcPts val="100"/>
                </a:spcAft>
              </a:pPr>
              <a:r>
                <a:rPr lang="en-US" sz="2800" dirty="0"/>
                <a:t>Our results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D28BBFD-FC9D-41CF-9AB8-CBB408D2B429}"/>
                </a:ext>
              </a:extLst>
            </p:cNvPr>
            <p:cNvSpPr/>
            <p:nvPr/>
          </p:nvSpPr>
          <p:spPr>
            <a:xfrm>
              <a:off x="4776317" y="5342595"/>
              <a:ext cx="1083789" cy="53651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>
                <a:spcAft>
                  <a:spcPts val="100"/>
                </a:spcAft>
              </a:pPr>
              <a:r>
                <a:rPr lang="en-US" sz="2000" dirty="0"/>
                <a:t>CHSH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518E04C6-0F82-4ED6-8D92-6322A5A99FEC}"/>
                </a:ext>
              </a:extLst>
            </p:cNvPr>
            <p:cNvSpPr/>
            <p:nvPr/>
          </p:nvSpPr>
          <p:spPr>
            <a:xfrm rot="16200000">
              <a:off x="-523446" y="2412788"/>
              <a:ext cx="1808108" cy="5509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>
                <a:spcAft>
                  <a:spcPts val="100"/>
                </a:spcAft>
              </a:pPr>
              <a:r>
                <a:rPr lang="en-US" sz="2000" dirty="0"/>
                <a:t>QBER</a:t>
              </a:r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FCAF49-8E3A-474A-A98D-A4B1441E6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Slide </a:t>
            </a:r>
            <a:fld id="{E5B7304B-3279-4669-8FCD-A5D6B71F2B9E}" type="slidenum">
              <a:rPr lang="en-US" smtClean="0"/>
              <a:pPr/>
              <a:t>13</a:t>
            </a:fld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C535598-A059-4A02-8CFC-BF70BFC8EF43}"/>
              </a:ext>
            </a:extLst>
          </p:cNvPr>
          <p:cNvGrpSpPr/>
          <p:nvPr/>
        </p:nvGrpSpPr>
        <p:grpSpPr>
          <a:xfrm>
            <a:off x="7755375" y="4161742"/>
            <a:ext cx="3584521" cy="976670"/>
            <a:chOff x="7755375" y="4515488"/>
            <a:chExt cx="3584521" cy="976670"/>
          </a:xfrm>
        </p:grpSpPr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4506E580-0F10-4112-8D9F-DC0640702ACA}"/>
                </a:ext>
              </a:extLst>
            </p:cNvPr>
            <p:cNvSpPr/>
            <p:nvPr/>
          </p:nvSpPr>
          <p:spPr>
            <a:xfrm>
              <a:off x="9137326" y="4515488"/>
              <a:ext cx="2202570" cy="976670"/>
            </a:xfrm>
            <a:prstGeom prst="roundRect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AA384C12-3EA7-455E-BF52-63F7E21545CE}"/>
                </a:ext>
              </a:extLst>
            </p:cNvPr>
            <p:cNvSpPr/>
            <p:nvPr/>
          </p:nvSpPr>
          <p:spPr>
            <a:xfrm>
              <a:off x="7755375" y="4771213"/>
              <a:ext cx="1630746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14400">
                <a:lnSpc>
                  <a:spcPct val="90000"/>
                </a:lnSpc>
                <a:spcBef>
                  <a:spcPts val="1200"/>
                </a:spcBef>
                <a:spcAft>
                  <a:spcPts val="200"/>
                </a:spcAft>
                <a:buClr>
                  <a:srgbClr val="1CADE4"/>
                </a:buClr>
                <a:buSzPct val="100000"/>
              </a:pPr>
              <a:r>
                <a:rPr lang="en-SG" sz="2000" dirty="0">
                  <a:solidFill>
                    <a:schemeClr val="accent2"/>
                  </a:solidFill>
                </a:rPr>
                <a:t>Loophole-free</a:t>
              </a:r>
            </a:p>
          </p:txBody>
        </p:sp>
      </p:grpSp>
      <p:sp>
        <p:nvSpPr>
          <p:cNvPr id="31" name="Oval 30">
            <a:extLst>
              <a:ext uri="{FF2B5EF4-FFF2-40B4-BE49-F238E27FC236}">
                <a16:creationId xmlns:a16="http://schemas.microsoft.com/office/drawing/2014/main" id="{17C96B40-E157-46B6-85CE-C6CD6A95B2AC}"/>
              </a:ext>
            </a:extLst>
          </p:cNvPr>
          <p:cNvSpPr/>
          <p:nvPr/>
        </p:nvSpPr>
        <p:spPr>
          <a:xfrm>
            <a:off x="2837462" y="2165299"/>
            <a:ext cx="686650" cy="68665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8D3E1357-B00F-4074-8002-CEDD91310811}"/>
              </a:ext>
            </a:extLst>
          </p:cNvPr>
          <p:cNvSpPr/>
          <p:nvPr/>
        </p:nvSpPr>
        <p:spPr>
          <a:xfrm>
            <a:off x="1862574" y="3405634"/>
            <a:ext cx="686650" cy="68665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3D602626-7802-44E1-82E8-0DD938672F48}"/>
              </a:ext>
            </a:extLst>
          </p:cNvPr>
          <p:cNvSpPr/>
          <p:nvPr/>
        </p:nvSpPr>
        <p:spPr>
          <a:xfrm>
            <a:off x="8230327" y="2777461"/>
            <a:ext cx="686650" cy="68665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1379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3" grpId="0" animBg="1"/>
      <p:bldP spid="3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D67CF7-F74F-4BE2-8A85-99074FDB7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Slide </a:t>
            </a:r>
            <a:fld id="{E5B7304B-3279-4669-8FCD-A5D6B71F2B9E}" type="slidenum">
              <a:rPr lang="en-US" smtClean="0"/>
              <a:pPr/>
              <a:t>14</a:t>
            </a:fld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6C9C895-C165-496A-8719-9A8E07A54FAC}"/>
              </a:ext>
            </a:extLst>
          </p:cNvPr>
          <p:cNvGrpSpPr/>
          <p:nvPr/>
        </p:nvGrpSpPr>
        <p:grpSpPr>
          <a:xfrm>
            <a:off x="591521" y="1812226"/>
            <a:ext cx="6217988" cy="4350760"/>
            <a:chOff x="1228830" y="1802573"/>
            <a:chExt cx="6436472" cy="450363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C8A552F-6A8D-46B4-8213-0A00DBB71ED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1074"/>
            <a:stretch/>
          </p:blipFill>
          <p:spPr>
            <a:xfrm>
              <a:off x="1228830" y="1802573"/>
              <a:ext cx="6436472" cy="4503634"/>
            </a:xfrm>
            <a:prstGeom prst="rect">
              <a:avLst/>
            </a:prstGeom>
          </p:spPr>
        </p:pic>
        <p:sp>
          <p:nvSpPr>
            <p:cNvPr id="6" name="Frame 5">
              <a:extLst>
                <a:ext uri="{FF2B5EF4-FFF2-40B4-BE49-F238E27FC236}">
                  <a16:creationId xmlns:a16="http://schemas.microsoft.com/office/drawing/2014/main" id="{4F6786E2-9127-4732-9EC7-185AA0CA079E}"/>
                </a:ext>
              </a:extLst>
            </p:cNvPr>
            <p:cNvSpPr/>
            <p:nvPr/>
          </p:nvSpPr>
          <p:spPr>
            <a:xfrm>
              <a:off x="2302887" y="2038641"/>
              <a:ext cx="1561876" cy="927141"/>
            </a:xfrm>
            <a:prstGeom prst="fram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1A5A1F4-BF8A-4D77-BB2F-14A5E6F0821F}"/>
                </a:ext>
              </a:extLst>
            </p:cNvPr>
            <p:cNvSpPr/>
            <p:nvPr/>
          </p:nvSpPr>
          <p:spPr>
            <a:xfrm>
              <a:off x="2995757" y="2070697"/>
              <a:ext cx="1208382" cy="81047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lvl="0">
                <a:spcAft>
                  <a:spcPts val="100"/>
                </a:spcAft>
              </a:pPr>
              <a:r>
                <a:rPr lang="en-US" sz="1500" dirty="0"/>
                <a:t>New results</a:t>
              </a:r>
            </a:p>
            <a:p>
              <a:pPr lvl="0">
                <a:spcAft>
                  <a:spcPts val="100"/>
                </a:spcAft>
              </a:pPr>
              <a:r>
                <a:rPr lang="en-US" sz="1500" dirty="0">
                  <a:hlinkClick r:id="rId4"/>
                </a:rPr>
                <a:t>[ML12]</a:t>
              </a:r>
              <a:r>
                <a:rPr lang="en-US" sz="1500" dirty="0"/>
                <a:t> </a:t>
              </a:r>
            </a:p>
            <a:p>
              <a:pPr>
                <a:spcAft>
                  <a:spcPts val="100"/>
                </a:spcAft>
              </a:pPr>
              <a:r>
                <a:rPr lang="en-SG" sz="1500" dirty="0">
                  <a:hlinkClick r:id="rId5"/>
                </a:rPr>
                <a:t>[PAB+09]</a:t>
              </a:r>
              <a:endParaRPr lang="en-US" sz="1500" dirty="0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51D67406-8556-4274-84E7-A65F2CFD7B63}"/>
              </a:ext>
            </a:extLst>
          </p:cNvPr>
          <p:cNvSpPr/>
          <p:nvPr/>
        </p:nvSpPr>
        <p:spPr>
          <a:xfrm>
            <a:off x="7294418" y="3387436"/>
            <a:ext cx="4636114" cy="10474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4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1CADE4"/>
              </a:buClr>
              <a:buSzPct val="100000"/>
            </a:pPr>
            <a:r>
              <a:rPr lang="en-SG" sz="2800" dirty="0"/>
              <a:t>Threshold efficiency ~83.2%</a:t>
            </a:r>
          </a:p>
          <a:p>
            <a:pPr algn="ctr" defTabSz="9144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1CADE4"/>
              </a:buClr>
              <a:buSzPct val="100000"/>
            </a:pPr>
            <a:r>
              <a:rPr lang="en-SG" sz="2800" dirty="0"/>
              <a:t>[HST+20] </a:t>
            </a:r>
            <a:r>
              <a:rPr lang="en-SG" sz="2800" dirty="0">
                <a:hlinkClick r:id="rId6"/>
              </a:rPr>
              <a:t>arxiv:2005.13015</a:t>
            </a:r>
            <a:r>
              <a:rPr lang="en-SG" sz="2800" dirty="0"/>
              <a:t> </a:t>
            </a: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E97027EB-2C3B-44C2-9F81-B5C975A509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+mn-lt"/>
              </a:rPr>
              <a:t>Related results: noisy preprocessing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8032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18FB243-3C84-419C-833B-EFF50E23E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+mn-lt"/>
              </a:rPr>
              <a:t>Outlook: crucial questions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E0CDBF1E-930B-4F90-8743-97E82735B67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845734"/>
                <a:ext cx="10058400" cy="4284902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Finite-size analysis (in preparation)</a:t>
                </a:r>
              </a:p>
              <a:p>
                <a:endParaRPr lang="en-US" dirty="0"/>
              </a:p>
              <a:p>
                <a:r>
                  <a:rPr lang="en-US" dirty="0"/>
                  <a:t>Include noisy preprocessing, improve </a:t>
                </a:r>
                <a14:m>
                  <m:oMath xmlns:m="http://schemas.openxmlformats.org/officeDocument/2006/math">
                    <m:r>
                      <a:rPr lang="en-SG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𝜌</m:t>
                    </m:r>
                    <m:r>
                      <a:rPr lang="en-SG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lang="en-US" dirty="0"/>
                  <a:t>optimization (in preparation)</a:t>
                </a:r>
              </a:p>
              <a:p>
                <a:pPr lvl="1"/>
                <a:r>
                  <a:rPr lang="en-US" dirty="0"/>
                  <a:t>Current indications: depolarizing-noise threshold ~8.9%</a:t>
                </a:r>
              </a:p>
              <a:p>
                <a:pPr lvl="1"/>
                <a:r>
                  <a:rPr lang="en-US" dirty="0"/>
                  <a:t>Allows multiple constraints; returns optimal Bell inequality</a:t>
                </a:r>
              </a:p>
              <a:p>
                <a:pPr lvl="1"/>
                <a:r>
                  <a:rPr lang="en-US" dirty="0"/>
                  <a:t>Yields affine bounds</a:t>
                </a:r>
              </a:p>
              <a:p>
                <a:endParaRPr lang="en-US" dirty="0"/>
              </a:p>
              <a:p>
                <a:r>
                  <a:rPr lang="en-US" dirty="0"/>
                  <a:t>Optimize experimental parameters (in preparation)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E0CDBF1E-930B-4F90-8743-97E82735B67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845734"/>
                <a:ext cx="10058400" cy="4284902"/>
              </a:xfrm>
              <a:blipFill>
                <a:blip r:embed="rId3"/>
                <a:stretch>
                  <a:fillRect l="-1939" t="-2418" r="-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E3A7EBA-7953-44D2-A0D4-BDE8B50EB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Slide </a:t>
            </a:r>
            <a:fld id="{E5B7304B-3279-4669-8FCD-A5D6B71F2B9E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6747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0A15E2-C9FB-46AE-8048-6E068CB28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+mn-lt"/>
              </a:rPr>
              <a:t>Variant: No qubit reduction?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ACDF3C79-FCE4-4B4A-8417-E01A17FC9F5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79" y="1845734"/>
                <a:ext cx="10360429" cy="442344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Previous NPA-hierarchy (SDP) approach </a:t>
                </a:r>
                <a:r>
                  <a:rPr lang="en-SG" dirty="0"/>
                  <a:t>[TSG+19]</a:t>
                </a:r>
                <a:r>
                  <a:rPr lang="en-US" dirty="0"/>
                  <a:t> </a:t>
                </a:r>
                <a:r>
                  <a:rPr lang="en-SG" dirty="0">
                    <a:hlinkClick r:id="rId3"/>
                  </a:rPr>
                  <a:t>arXiv:1908.11372</a:t>
                </a:r>
                <a:r>
                  <a:rPr lang="en-SG" dirty="0"/>
                  <a:t> </a:t>
                </a:r>
                <a:endParaRPr lang="en-US" dirty="0"/>
              </a:p>
              <a:p>
                <a:pPr lvl="1"/>
                <a:r>
                  <a:rPr lang="en-US" dirty="0"/>
                  <a:t>Does verify some improvement over standard protocol</a:t>
                </a:r>
              </a:p>
              <a:p>
                <a:pPr lvl="1"/>
                <a:r>
                  <a:rPr lang="en-US" dirty="0"/>
                  <a:t>But less than results shown here</a:t>
                </a:r>
              </a:p>
              <a:p>
                <a:pPr marL="0" indent="0">
                  <a:buNone/>
                </a:pPr>
                <a:endParaRPr lang="en-SG" dirty="0">
                  <a:solidFill>
                    <a:prstClr val="black"/>
                  </a:solidFill>
                  <a:cs typeface="Arial" panose="020B0604020202020204" pitchFamily="34" charset="0"/>
                </a:endParaRPr>
              </a:p>
              <a:p>
                <a:r>
                  <a:rPr lang="en-SG" dirty="0">
                    <a:solidFill>
                      <a:prstClr val="black"/>
                    </a:solidFill>
                    <a:cs typeface="Arial" panose="020B0604020202020204" pitchFamily="34" charset="0"/>
                  </a:rPr>
                  <a:t>Recall </a:t>
                </a:r>
                <a14:m>
                  <m:oMath xmlns:m="http://schemas.openxmlformats.org/officeDocument/2006/math">
                    <m:r>
                      <a:rPr lang="en-SG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𝐷</m:t>
                    </m:r>
                    <m:d>
                      <m:dPr>
                        <m:ctrlPr>
                          <a:rPr lang="en-SG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SG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SG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SG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𝐴𝐵</m:t>
                            </m:r>
                          </m:sub>
                        </m:sSub>
                        <m:r>
                          <a:rPr lang="en-SG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||</m:t>
                        </m:r>
                        <m:sSub>
                          <m:sSubPr>
                            <m:ctrlPr>
                              <a:rPr lang="en-SG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SG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SG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𝑥</m:t>
                            </m:r>
                          </m:sub>
                        </m:sSub>
                        <m:r>
                          <a:rPr lang="en-SG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[</m:t>
                        </m:r>
                        <m:sSub>
                          <m:sSubPr>
                            <m:ctrlPr>
                              <a:rPr lang="en-SG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SG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SG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𝐴𝐵</m:t>
                            </m:r>
                          </m:sub>
                        </m:sSub>
                        <m:r>
                          <a:rPr lang="en-SG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]</m:t>
                        </m:r>
                      </m:e>
                    </m:d>
                    <m:r>
                      <a:rPr lang="en-SG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≥1−</m:t>
                    </m:r>
                    <m:sSub>
                      <m:sSubPr>
                        <m:ctrlPr>
                          <a:rPr lang="en-SG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SG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h</m:t>
                        </m:r>
                      </m:e>
                      <m:sub>
                        <m:r>
                          <a:rPr lang="en-SG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SG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SG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fPr>
                          <m:num>
                            <m:r>
                              <a:rPr lang="en-SG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SG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2</m:t>
                            </m:r>
                          </m:den>
                        </m:f>
                        <m:r>
                          <a:rPr lang="en-SG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−</m:t>
                        </m:r>
                        <m:f>
                          <m:fPr>
                            <m:ctrlPr>
                              <a:rPr lang="en-SG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SG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SG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SG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  <a:cs typeface="Arial" panose="020B0604020202020204" pitchFamily="3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SG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  <a:cs typeface="Arial" panose="020B0604020202020204" pitchFamily="34" charset="0"/>
                                          </a:rPr>
                                          <m:t>𝜌</m:t>
                                        </m:r>
                                      </m:e>
                                      <m:sub>
                                        <m:r>
                                          <a:rPr lang="en-SG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  <a:cs typeface="Arial" panose="020B0604020202020204" pitchFamily="34" charset="0"/>
                                          </a:rPr>
                                          <m:t>𝐴𝐵</m:t>
                                        </m:r>
                                      </m:sub>
                                    </m:sSub>
                                    <m:r>
                                      <a:rPr lang="en-SG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SG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  <a:cs typeface="Arial" panose="020B0604020202020204" pitchFamily="3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SG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  <a:cs typeface="Arial" panose="020B0604020202020204" pitchFamily="34" charset="0"/>
                                          </a:rPr>
                                          <m:t>𝑇</m:t>
                                        </m:r>
                                      </m:e>
                                      <m:sub>
                                        <m:r>
                                          <a:rPr lang="en-SG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  <a:cs typeface="Arial" panose="020B0604020202020204" pitchFamily="34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en-SG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  <a:cs typeface="Arial" panose="020B0604020202020204" pitchFamily="34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SG" i="1">
                                                <a:solidFill>
                                                  <a:prstClr val="black"/>
                                                </a:solidFill>
                                                <a:latin typeface="Cambria Math" panose="02040503050406030204" pitchFamily="18" charset="0"/>
                                                <a:cs typeface="Arial" panose="020B0604020202020204" pitchFamily="34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SG" i="1">
                                                <a:solidFill>
                                                  <a:prstClr val="black"/>
                                                </a:solidFill>
                                                <a:latin typeface="Cambria Math" panose="02040503050406030204" pitchFamily="18" charset="0"/>
                                                <a:cs typeface="Arial" panose="020B0604020202020204" pitchFamily="34" charset="0"/>
                                              </a:rPr>
                                              <m:t>𝜌</m:t>
                                            </m:r>
                                          </m:e>
                                          <m:sub>
                                            <m:r>
                                              <a:rPr lang="en-SG" i="1">
                                                <a:solidFill>
                                                  <a:prstClr val="black"/>
                                                </a:solidFill>
                                                <a:latin typeface="Cambria Math" panose="02040503050406030204" pitchFamily="18" charset="0"/>
                                                <a:cs typeface="Arial" panose="020B0604020202020204" pitchFamily="34" charset="0"/>
                                              </a:rPr>
                                              <m:t>𝐴𝐵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d>
                              </m:e>
                              <m:sub>
                                <m:r>
                                  <a:rPr lang="en-SG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1</m:t>
                                </m:r>
                              </m:sub>
                            </m:sSub>
                          </m:num>
                          <m:den>
                            <m:r>
                              <a:rPr lang="en-SG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2</m:t>
                            </m:r>
                          </m:den>
                        </m:f>
                      </m:e>
                    </m:d>
                  </m:oMath>
                </a14:m>
                <a:r>
                  <a:rPr lang="en-US" dirty="0"/>
                  <a:t> (new </a:t>
                </a:r>
                <a:r>
                  <a:rPr lang="en-US" dirty="0" err="1"/>
                  <a:t>Pinsker</a:t>
                </a:r>
                <a:r>
                  <a:rPr lang="en-US" dirty="0"/>
                  <a:t>-type inequality)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SG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SG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SG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SG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𝜌</m:t>
                                </m:r>
                              </m:e>
                              <m:sub>
                                <m:r>
                                  <a:rPr lang="en-SG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𝐴𝐵</m:t>
                                </m:r>
                              </m:sub>
                            </m:sSub>
                            <m:r>
                              <a:rPr lang="en-SG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SG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SG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SG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𝑥</m:t>
                                </m:r>
                              </m:sub>
                            </m:sSub>
                            <m:d>
                              <m:dPr>
                                <m:begChr m:val="["/>
                                <m:endChr m:val="]"/>
                                <m:ctrlPr>
                                  <a:rPr lang="en-SG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SG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SG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𝜌</m:t>
                                    </m:r>
                                  </m:e>
                                  <m:sub>
                                    <m:r>
                                      <a:rPr lang="en-SG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𝐴𝐵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  <m:sub>
                        <m:r>
                          <a:rPr lang="en-SG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can be bounded using NPA (see supplement)</a:t>
                </a:r>
              </a:p>
              <a:p>
                <a:pPr lvl="1"/>
                <a:r>
                  <a:rPr lang="en-US" dirty="0"/>
                  <a:t>Good results (and fast) at zero noise</a:t>
                </a:r>
              </a:p>
              <a:p>
                <a:pPr lvl="1"/>
                <a:r>
                  <a:rPr lang="en-US" dirty="0"/>
                  <a:t>But not robust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ACDF3C79-FCE4-4B4A-8417-E01A17FC9F5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79" y="1845734"/>
                <a:ext cx="10360429" cy="4423448"/>
              </a:xfrm>
              <a:blipFill>
                <a:blip r:embed="rId4"/>
                <a:stretch>
                  <a:fillRect l="-1882" t="-2345" b="-1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F2BD5C-5067-46EF-BA4B-700D626671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Slide </a:t>
            </a:r>
            <a:fld id="{E5B7304B-3279-4669-8FCD-A5D6B71F2B9E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3612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075CD-68A5-49E6-9B65-95AF2F4E76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+mn-lt"/>
              </a:rPr>
              <a:t>Variant: Conjecture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9D0E657B-A7F4-47FF-B9BD-AB73443D2A8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2025944"/>
                <a:ext cx="10058400" cy="4132401"/>
              </a:xfrm>
            </p:spPr>
            <p:txBody>
              <a:bodyPr/>
              <a:lstStyle/>
              <a:p>
                <a:pPr marL="0" lvl="0" indent="0">
                  <a:lnSpc>
                    <a:spcPct val="100000"/>
                  </a:lnSpc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SG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𝐻</m:t>
                      </m:r>
                      <m:d>
                        <m:dPr>
                          <m:ctrlPr>
                            <a:rPr lang="en-SG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SG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SG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SG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SG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|</m:t>
                          </m:r>
                          <m:r>
                            <a:rPr lang="en-SG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𝐸</m:t>
                          </m:r>
                        </m:e>
                      </m:d>
                      <m:r>
                        <a:rPr lang="en-SG" b="0" i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≥</m:t>
                      </m:r>
                      <m:r>
                        <a:rPr lang="en-SG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1−</m:t>
                      </m:r>
                      <m:sSub>
                        <m:sSubPr>
                          <m:ctrlPr>
                            <a:rPr lang="en-SG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SG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h</m:t>
                          </m:r>
                        </m:e>
                        <m:sub>
                          <m:r>
                            <a:rPr lang="en-SG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SG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SG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fPr>
                            <m:num>
                              <m:r>
                                <a:rPr lang="en-SG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SG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SG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SG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fPr>
                            <m:num>
                              <m:r>
                                <a:rPr lang="en-SG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SG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SG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𝐹</m:t>
                          </m:r>
                          <m:d>
                            <m:dPr>
                              <m:ctrlPr>
                                <a:rPr lang="en-SG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SG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SG" i="1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en-SG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  <m:r>
                                    <a:rPr lang="en-SG" i="1">
                                      <a:latin typeface="Cambria Math" panose="02040503050406030204" pitchFamily="18" charset="0"/>
                                    </a:rPr>
                                    <m:t>|0</m:t>
                                  </m:r>
                                </m:sub>
                              </m:sSub>
                              <m:r>
                                <a:rPr lang="en-SG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SG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SG" i="1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en-SG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  <m:r>
                                    <a:rPr lang="en-SG" i="1">
                                      <a:latin typeface="Cambria Math" panose="02040503050406030204" pitchFamily="18" charset="0"/>
                                    </a:rPr>
                                    <m:t>|1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dirty="0">
                  <a:solidFill>
                    <a:prstClr val="white"/>
                  </a:solidFill>
                  <a:cs typeface="Arial" panose="020B0604020202020204" pitchFamily="34" charset="0"/>
                </a:endParaRPr>
              </a:p>
              <a:p>
                <a:pPr marL="0" indent="0">
                  <a:lnSpc>
                    <a:spcPct val="100000"/>
                  </a:lnSpc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SG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                 </m:t>
                      </m:r>
                      <m:limUpp>
                        <m:limUppPr>
                          <m:ctrlPr>
                            <a:rPr lang="en-SG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limUppPr>
                        <m:e>
                          <m:r>
                            <a:rPr lang="en-SG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=</m:t>
                          </m:r>
                        </m:e>
                        <m:lim>
                          <m:r>
                            <m:rPr>
                              <m:nor/>
                            </m:rPr>
                            <a:rPr lang="en-SG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?</m:t>
                          </m:r>
                        </m:lim>
                      </m:limUpp>
                      <m:r>
                        <a:rPr lang="en-SG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1−</m:t>
                      </m:r>
                      <m:sSub>
                        <m:sSubPr>
                          <m:ctrlPr>
                            <a:rPr lang="en-SG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SG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h</m:t>
                          </m:r>
                        </m:e>
                        <m:sub>
                          <m:r>
                            <a:rPr lang="en-SG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SG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SG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fPr>
                            <m:num>
                              <m:r>
                                <a:rPr lang="en-SG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SG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SG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SG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fPr>
                            <m:num>
                              <m:r>
                                <a:rPr lang="en-SG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SG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</m:den>
                          </m:f>
                          <m:rad>
                            <m:radPr>
                              <m:degHide m:val="on"/>
                              <m:ctrlPr>
                                <a:rPr lang="en-SG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SG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1−</m:t>
                              </m:r>
                              <m:sSup>
                                <m:sSupPr>
                                  <m:ctrlPr>
                                    <a:rPr lang="en-SG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SG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𝑑</m:t>
                                  </m:r>
                                  <m:d>
                                    <m:dPr>
                                      <m:ctrlPr>
                                        <a:rPr lang="en-SG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SG" i="1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SG" i="1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𝜌</m:t>
                                          </m:r>
                                        </m:e>
                                        <m:sub>
                                          <m:r>
                                            <a:rPr lang="en-SG" i="1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𝐸</m:t>
                                          </m:r>
                                          <m:r>
                                            <a:rPr lang="en-SG" i="1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|0</m:t>
                                          </m:r>
                                        </m:sub>
                                      </m:sSub>
                                      <m:r>
                                        <a:rPr lang="en-SG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SG" i="1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SG" i="1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𝜌</m:t>
                                          </m:r>
                                        </m:e>
                                        <m:sub>
                                          <m:r>
                                            <a:rPr lang="en-SG" i="1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𝐸</m:t>
                                          </m:r>
                                          <m:r>
                                            <a:rPr lang="en-SG" i="1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|1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SG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e>
                      </m:d>
                    </m:oMath>
                  </m:oMathPara>
                </a14:m>
                <a:endParaRPr lang="en-US" dirty="0">
                  <a:solidFill>
                    <a:schemeClr val="accent2"/>
                  </a:solidFill>
                </a:endParaRP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dirty="0"/>
                  <a:t>Bound </a:t>
                </a:r>
                <a14:m>
                  <m:oMath xmlns:m="http://schemas.openxmlformats.org/officeDocument/2006/math">
                    <m:r>
                      <a:rPr lang="en-SG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𝑑</m:t>
                    </m:r>
                    <m:d>
                      <m:dPr>
                        <m:ctrlPr>
                          <a:rPr lang="en-SG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SG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SG" i="1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SG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  <m:r>
                              <a:rPr lang="en-SG" i="1">
                                <a:latin typeface="Cambria Math" panose="02040503050406030204" pitchFamily="18" charset="0"/>
                              </a:rPr>
                              <m:t>|0</m:t>
                            </m:r>
                          </m:sub>
                        </m:sSub>
                        <m:r>
                          <a:rPr lang="en-SG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SG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SG" i="1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SG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  <m:r>
                              <a:rPr lang="en-SG" i="1">
                                <a:latin typeface="Cambria Math" panose="02040503050406030204" pitchFamily="18" charset="0"/>
                              </a:rPr>
                              <m:t>|1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using NPA hierarchy</a:t>
                </a: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endParaRPr lang="en-US" dirty="0"/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dirty="0"/>
                  <a:t>Results match to numerical precision (advantage: much faster!)</a:t>
                </a: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9D0E657B-A7F4-47FF-B9BD-AB73443D2A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2025944"/>
                <a:ext cx="10058400" cy="4132401"/>
              </a:xfrm>
              <a:blipFill>
                <a:blip r:embed="rId3"/>
                <a:stretch>
                  <a:fillRect l="-19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D2E21F3-DE4F-4DDC-AAA8-CD6FD8FD65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Slide </a:t>
            </a:r>
            <a:fld id="{E5B7304B-3279-4669-8FCD-A5D6B71F2B9E}" type="slidenum">
              <a:rPr lang="en-US" smtClean="0"/>
              <a:pPr/>
              <a:t>17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93E83A00-9F5F-4431-BA69-CE9924CD20B1}"/>
                  </a:ext>
                </a:extLst>
              </p:cNvPr>
              <p:cNvSpPr/>
              <p:nvPr/>
            </p:nvSpPr>
            <p:spPr>
              <a:xfrm>
                <a:off x="7141972" y="2200378"/>
                <a:ext cx="3481243" cy="7571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 defTabSz="914400">
                  <a:lnSpc>
                    <a:spcPct val="9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rgbClr val="1CADE4"/>
                  </a:buClr>
                  <a:buSzPct val="100000"/>
                </a:pPr>
                <a:r>
                  <a:rPr lang="en-US" sz="2400" dirty="0">
                    <a:solidFill>
                      <a:prstClr val="black"/>
                    </a:solidFill>
                  </a:rPr>
                  <a:t>(Binary uniform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SG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SG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𝐴</m:t>
                        </m:r>
                      </m:e>
                      <m:sub>
                        <m:r>
                          <a:rPr lang="en-SG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prstClr val="black"/>
                    </a:solidFill>
                  </a:rPr>
                  <a:t>) [BH09] </a:t>
                </a:r>
                <a:r>
                  <a:rPr lang="en-US" sz="2400" dirty="0">
                    <a:solidFill>
                      <a:schemeClr val="accent2"/>
                    </a:solidFill>
                    <a:hlinkClick r:id="rId4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arxiv:0806.4472</a:t>
                </a:r>
                <a:endParaRPr lang="en-US" sz="24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93E83A00-9F5F-4431-BA69-CE9924CD20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1972" y="2200378"/>
                <a:ext cx="3481243" cy="757130"/>
              </a:xfrm>
              <a:prstGeom prst="rect">
                <a:avLst/>
              </a:prstGeom>
              <a:blipFill>
                <a:blip r:embed="rId5"/>
                <a:stretch>
                  <a:fillRect t="-11290" b="-177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C37B54AC-8A85-458B-BF61-8F834AF6815A}"/>
                  </a:ext>
                </a:extLst>
              </p:cNvPr>
              <p:cNvSpPr/>
              <p:nvPr/>
            </p:nvSpPr>
            <p:spPr>
              <a:xfrm>
                <a:off x="7880979" y="3131941"/>
                <a:ext cx="4061639" cy="123347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algn="ctr"/>
                <a:r>
                  <a:rPr lang="en-GB" sz="2400" dirty="0">
                    <a:solidFill>
                      <a:schemeClr val="accent2"/>
                    </a:solidFill>
                    <a:cs typeface="Arial" panose="020B0604020202020204" pitchFamily="34" charset="0"/>
                  </a:rPr>
                  <a:t>True for pure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SG" sz="24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sz="24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SG" sz="24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SG" sz="24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|0</m:t>
                        </m:r>
                      </m:sub>
                    </m:sSub>
                    <m:r>
                      <a:rPr lang="en-SG" sz="2400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SG" sz="24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sz="24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SG" sz="24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SG" sz="24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|1</m:t>
                        </m:r>
                      </m:sub>
                    </m:sSub>
                  </m:oMath>
                </a14:m>
                <a:endParaRPr lang="en-GB" sz="2400" dirty="0">
                  <a:solidFill>
                    <a:schemeClr val="accent2"/>
                  </a:solidFill>
                  <a:cs typeface="Arial" panose="020B0604020202020204" pitchFamily="34" charset="0"/>
                </a:endParaRPr>
              </a:p>
              <a:p>
                <a:pPr lvl="0" algn="ctr"/>
                <a:r>
                  <a:rPr lang="en-GB" sz="2400" dirty="0">
                    <a:solidFill>
                      <a:schemeClr val="accent2"/>
                    </a:solidFill>
                    <a:cs typeface="Arial" panose="020B0604020202020204" pitchFamily="34" charset="0"/>
                  </a:rPr>
                  <a:t>…but also other cases!</a:t>
                </a:r>
              </a:p>
              <a:p>
                <a:pPr lvl="0" algn="ctr"/>
                <a:r>
                  <a:rPr lang="en-GB" sz="2400" dirty="0">
                    <a:solidFill>
                      <a:schemeClr val="accent2"/>
                    </a:solidFill>
                    <a:cs typeface="Arial" panose="020B0604020202020204" pitchFamily="34" charset="0"/>
                  </a:rPr>
                  <a:t>e.g. see [TLR19]</a:t>
                </a: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C37B54AC-8A85-458B-BF61-8F834AF681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0979" y="3131941"/>
                <a:ext cx="4061639" cy="1233479"/>
              </a:xfrm>
              <a:prstGeom prst="rect">
                <a:avLst/>
              </a:prstGeom>
              <a:blipFill>
                <a:blip r:embed="rId6"/>
                <a:stretch>
                  <a:fillRect t="-3465" b="-103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25488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C95645-8D80-4AE9-8CE0-022E5BF0E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+mn-lt"/>
              </a:rPr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E67DE4-8097-4D6F-AA39-81EB8A8A31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Substantial improvement to noise tolerance</a:t>
            </a:r>
          </a:p>
          <a:p>
            <a:endParaRPr lang="en-US" dirty="0"/>
          </a:p>
          <a:p>
            <a:r>
              <a:rPr lang="en-US" dirty="0"/>
              <a:t>Going forward:</a:t>
            </a:r>
          </a:p>
          <a:p>
            <a:pPr lvl="1"/>
            <a:r>
              <a:rPr lang="en-US" dirty="0"/>
              <a:t>Finite-size effect (manuscript in preparation)</a:t>
            </a:r>
          </a:p>
          <a:p>
            <a:pPr lvl="1"/>
            <a:r>
              <a:rPr lang="en-US" dirty="0"/>
              <a:t>Improved optimization method (in progress)</a:t>
            </a:r>
          </a:p>
          <a:p>
            <a:pPr lvl="1"/>
            <a:r>
              <a:rPr lang="en-US" dirty="0"/>
              <a:t>Experimental demonstration (in progress)</a:t>
            </a:r>
          </a:p>
          <a:p>
            <a:pPr lvl="1"/>
            <a:r>
              <a:rPr lang="en-US" dirty="0"/>
              <a:t>Related: [BFF20] </a:t>
            </a:r>
            <a:r>
              <a:rPr lang="en-US" dirty="0">
                <a:hlinkClick r:id="rId3"/>
              </a:rPr>
              <a:t>arxiv:2007.12575</a:t>
            </a:r>
            <a:r>
              <a:rPr lang="en-US" dirty="0"/>
              <a:t>, [WAP20] </a:t>
            </a:r>
            <a:r>
              <a:rPr lang="en-US" dirty="0">
                <a:hlinkClick r:id="rId4"/>
              </a:rPr>
              <a:t>arxiv:2007.16146</a:t>
            </a:r>
            <a:r>
              <a:rPr lang="en-US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CE2237-651D-4BAF-AE0F-233788293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Slide </a:t>
            </a:r>
            <a:fld id="{E5B7304B-3279-4669-8FCD-A5D6B71F2B9E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E3F55AE-33F1-4B9D-A936-0B6D744C2B0D}"/>
              </a:ext>
            </a:extLst>
          </p:cNvPr>
          <p:cNvSpPr/>
          <p:nvPr/>
        </p:nvSpPr>
        <p:spPr>
          <a:xfrm>
            <a:off x="10135208" y="5576706"/>
            <a:ext cx="204094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200" dirty="0">
                <a:solidFill>
                  <a:srgbClr val="1CADE4">
                    <a:lumMod val="75000"/>
                  </a:srgbClr>
                </a:solidFill>
              </a:rPr>
              <a:t>Thank you!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05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5F2453-04C4-4CCF-B375-DB0B4F562B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+mn-lt"/>
              </a:rPr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992C0F-C6AF-4F71-B693-8A9671ED13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SG" dirty="0"/>
              <a:t>Device-independent QKD (DIQKD) intro</a:t>
            </a:r>
          </a:p>
          <a:p>
            <a:r>
              <a:rPr lang="en-SG" dirty="0"/>
              <a:t>Approach for improved robustness</a:t>
            </a:r>
          </a:p>
          <a:p>
            <a:pPr lvl="1"/>
            <a:r>
              <a:rPr lang="en-SG" dirty="0"/>
              <a:t>Computing key rate</a:t>
            </a:r>
          </a:p>
          <a:p>
            <a:r>
              <a:rPr lang="en-SG" dirty="0"/>
              <a:t>Results</a:t>
            </a:r>
          </a:p>
          <a:p>
            <a:pPr lvl="1"/>
            <a:r>
              <a:rPr lang="en-SG" dirty="0"/>
              <a:t>Implications for Bell experiments</a:t>
            </a:r>
          </a:p>
          <a:p>
            <a:r>
              <a:rPr lang="en-SG" dirty="0"/>
              <a:t>Next steps</a:t>
            </a:r>
          </a:p>
          <a:p>
            <a:r>
              <a:rPr lang="en-SG" dirty="0"/>
              <a:t>Generalizations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889EF9A-466F-4E57-B0CA-70034A92C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Slide </a:t>
            </a:r>
            <a:fld id="{E5B7304B-3279-4669-8FCD-A5D6B71F2B9E}" type="slidenum">
              <a:rPr lang="en-US" smtClean="0"/>
              <a:pPr/>
              <a:t>2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45272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BE24B1-9B52-4610-9993-27549FDD5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b="1" dirty="0">
                <a:latin typeface="+mn-lt"/>
              </a:rPr>
              <a:t>Device-independent scenario</a:t>
            </a:r>
            <a:endParaRPr lang="en-US" b="1" dirty="0"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659A61F-C366-40E2-B3B4-28C2D69EDB8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5040305"/>
                <a:ext cx="10058400" cy="1071545"/>
              </a:xfrm>
            </p:spPr>
            <p:txBody>
              <a:bodyPr>
                <a:noAutofit/>
              </a:bodyPr>
              <a:lstStyle/>
              <a:p>
                <a:pPr marL="0" indent="0" algn="ctr">
                  <a:buNone/>
                </a:pPr>
                <a:r>
                  <a:rPr lang="en-US" dirty="0"/>
                  <a:t>CHSH value </a:t>
                </a:r>
                <a14:m>
                  <m:oMath xmlns:m="http://schemas.openxmlformats.org/officeDocument/2006/math">
                    <m:r>
                      <a:rPr lang="en-SG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𝛾</m:t>
                    </m:r>
                    <m:r>
                      <a:rPr lang="en-SG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&gt;2</m:t>
                    </m:r>
                  </m:oMath>
                </a14:m>
                <a:r>
                  <a:rPr lang="en-GB" dirty="0">
                    <a:ea typeface="Arial" charset="0"/>
                    <a:cs typeface="Arial" panose="020B0604020202020204" pitchFamily="34" charset="0"/>
                  </a:rPr>
                  <a:t>     ⇒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SG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SG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𝜌</m:t>
                        </m:r>
                      </m:e>
                      <m:sub>
                        <m:r>
                          <a:rPr lang="en-SG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𝐴𝐵</m:t>
                        </m:r>
                      </m:sub>
                    </m:sSub>
                  </m:oMath>
                </a14:m>
                <a:r>
                  <a:rPr lang="en-GB" dirty="0">
                    <a:ea typeface="Arial" charset="0"/>
                    <a:cs typeface="Arial" panose="020B0604020202020204" pitchFamily="34" charset="0"/>
                  </a:rPr>
                  <a:t> is entangled (potential for secret key)</a:t>
                </a:r>
              </a:p>
              <a:p>
                <a:pPr marL="0" indent="0" algn="ctr">
                  <a:buNone/>
                </a:pPr>
                <a:r>
                  <a:rPr lang="en-GB" dirty="0">
                    <a:solidFill>
                      <a:schemeClr val="accent2"/>
                    </a:solidFill>
                    <a:ea typeface="Arial" charset="0"/>
                    <a:cs typeface="Arial" panose="020B0604020202020204" pitchFamily="34" charset="0"/>
                  </a:rPr>
                  <a:t>Regardless of measurements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SG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SG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𝑃</m:t>
                        </m:r>
                      </m:e>
                      <m:sub>
                        <m:r>
                          <a:rPr lang="en-SG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𝑎</m:t>
                        </m:r>
                        <m:r>
                          <a:rPr lang="en-SG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|</m:t>
                        </m:r>
                        <m:r>
                          <a:rPr lang="en-SG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sub>
                    </m:sSub>
                    <m:r>
                      <a:rPr lang="en-SG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sSub>
                      <m:sSubPr>
                        <m:ctrlPr>
                          <a:rPr lang="en-SG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SG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𝑃</m:t>
                        </m:r>
                      </m:e>
                      <m:sub>
                        <m:r>
                          <a:rPr lang="en-SG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𝑏</m:t>
                        </m:r>
                        <m:r>
                          <a:rPr lang="en-SG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|</m:t>
                        </m:r>
                        <m:r>
                          <a:rPr lang="en-SG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GB" dirty="0">
                    <a:solidFill>
                      <a:schemeClr val="accent2"/>
                    </a:solidFill>
                    <a:ea typeface="Arial" charset="0"/>
                    <a:cs typeface="Arial" panose="020B0604020202020204" pitchFamily="34" charset="0"/>
                  </a:rPr>
                  <a:t> or system dimension!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659A61F-C366-40E2-B3B4-28C2D69EDB8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5040305"/>
                <a:ext cx="10058400" cy="1071545"/>
              </a:xfrm>
              <a:blipFill>
                <a:blip r:embed="rId3"/>
                <a:stretch>
                  <a:fillRect l="-364" t="-11364" r="-364" b="-142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4302ACB-BA24-4D07-AC8D-B2166E765513}"/>
              </a:ext>
            </a:extLst>
          </p:cNvPr>
          <p:cNvCxnSpPr/>
          <p:nvPr/>
        </p:nvCxnSpPr>
        <p:spPr>
          <a:xfrm>
            <a:off x="3886990" y="3363855"/>
            <a:ext cx="428434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4E8D14A8-01D8-4DA9-B43E-0BFEA1CFC58F}"/>
              </a:ext>
            </a:extLst>
          </p:cNvPr>
          <p:cNvGrpSpPr/>
          <p:nvPr/>
        </p:nvGrpSpPr>
        <p:grpSpPr>
          <a:xfrm>
            <a:off x="1832238" y="1888719"/>
            <a:ext cx="8396657" cy="1460526"/>
            <a:chOff x="1832238" y="1888719"/>
            <a:chExt cx="8396657" cy="1460526"/>
          </a:xfrm>
        </p:grpSpPr>
        <p:sp>
          <p:nvSpPr>
            <p:cNvPr id="8" name="Arc 7">
              <a:extLst>
                <a:ext uri="{FF2B5EF4-FFF2-40B4-BE49-F238E27FC236}">
                  <a16:creationId xmlns:a16="http://schemas.microsoft.com/office/drawing/2014/main" id="{BDF8818D-9FEF-4CE1-B5DD-0E77FB7A17AF}"/>
                </a:ext>
              </a:extLst>
            </p:cNvPr>
            <p:cNvSpPr/>
            <p:nvPr/>
          </p:nvSpPr>
          <p:spPr>
            <a:xfrm>
              <a:off x="1832238" y="2277689"/>
              <a:ext cx="1594237" cy="1071556"/>
            </a:xfrm>
            <a:prstGeom prst="arc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20398951-9588-4886-A05D-9386D54644BA}"/>
                    </a:ext>
                  </a:extLst>
                </p:cNvPr>
                <p:cNvSpPr/>
                <p:nvPr/>
              </p:nvSpPr>
              <p:spPr>
                <a:xfrm>
                  <a:off x="1966766" y="1891223"/>
                  <a:ext cx="746682" cy="558359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lvl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SG" sz="35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oMath>
                    </m:oMathPara>
                  </a14:m>
                  <a:endParaRPr lang="en-GB" sz="3500" i="1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20398951-9588-4886-A05D-9386D54644B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66766" y="1891223"/>
                  <a:ext cx="746682" cy="558359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" name="Arc 11">
              <a:extLst>
                <a:ext uri="{FF2B5EF4-FFF2-40B4-BE49-F238E27FC236}">
                  <a16:creationId xmlns:a16="http://schemas.microsoft.com/office/drawing/2014/main" id="{FF0B6EA5-DE4B-47C8-97E6-D0C0962A1782}"/>
                </a:ext>
              </a:extLst>
            </p:cNvPr>
            <p:cNvSpPr/>
            <p:nvPr/>
          </p:nvSpPr>
          <p:spPr>
            <a:xfrm flipH="1">
              <a:off x="8634658" y="2267132"/>
              <a:ext cx="1594237" cy="1071556"/>
            </a:xfrm>
            <a:prstGeom prst="arc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7A028299-FECE-4F93-887B-3443BF493713}"/>
                    </a:ext>
                  </a:extLst>
                </p:cNvPr>
                <p:cNvSpPr/>
                <p:nvPr/>
              </p:nvSpPr>
              <p:spPr>
                <a:xfrm>
                  <a:off x="9351260" y="1888719"/>
                  <a:ext cx="746682" cy="558359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lvl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SG" sz="35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𝑦</m:t>
                        </m:r>
                      </m:oMath>
                    </m:oMathPara>
                  </a14:m>
                  <a:endParaRPr lang="en-GB" sz="3500" i="1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7A028299-FECE-4F93-887B-3443BF49371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51260" y="1888719"/>
                  <a:ext cx="746682" cy="558359"/>
                </a:xfrm>
                <a:prstGeom prst="rect">
                  <a:avLst/>
                </a:prstGeom>
                <a:blipFill>
                  <a:blip r:embed="rId5"/>
                  <a:stretch>
                    <a:fillRect b="-329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227E72B6-20F6-4445-97B8-B38D20B4357D}"/>
              </a:ext>
            </a:extLst>
          </p:cNvPr>
          <p:cNvGrpSpPr/>
          <p:nvPr/>
        </p:nvGrpSpPr>
        <p:grpSpPr>
          <a:xfrm>
            <a:off x="1832239" y="3409626"/>
            <a:ext cx="8396658" cy="1291591"/>
            <a:chOff x="1832239" y="3409626"/>
            <a:chExt cx="8396658" cy="1291591"/>
          </a:xfrm>
        </p:grpSpPr>
        <p:sp>
          <p:nvSpPr>
            <p:cNvPr id="10" name="Arc 9">
              <a:extLst>
                <a:ext uri="{FF2B5EF4-FFF2-40B4-BE49-F238E27FC236}">
                  <a16:creationId xmlns:a16="http://schemas.microsoft.com/office/drawing/2014/main" id="{C9D21327-99BB-4E12-9326-AAF460D6D9AD}"/>
                </a:ext>
              </a:extLst>
            </p:cNvPr>
            <p:cNvSpPr/>
            <p:nvPr/>
          </p:nvSpPr>
          <p:spPr>
            <a:xfrm rot="5400000">
              <a:off x="2093580" y="3158841"/>
              <a:ext cx="1071556" cy="1594237"/>
            </a:xfrm>
            <a:prstGeom prst="arc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FEDE3CEA-0B17-4115-A0B5-5B487C1640D8}"/>
                    </a:ext>
                  </a:extLst>
                </p:cNvPr>
                <p:cNvSpPr/>
                <p:nvPr/>
              </p:nvSpPr>
              <p:spPr>
                <a:xfrm>
                  <a:off x="1980668" y="4117958"/>
                  <a:ext cx="746682" cy="558359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lvl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SG" sz="35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𝑎</m:t>
                        </m:r>
                        <m:r>
                          <a:rPr lang="en-SG" sz="35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 </m:t>
                        </m:r>
                      </m:oMath>
                    </m:oMathPara>
                  </a14:m>
                  <a:endParaRPr lang="en-GB" sz="3500" i="1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FEDE3CEA-0B17-4115-A0B5-5B487C1640D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80668" y="4117958"/>
                  <a:ext cx="746682" cy="558359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Arc 13">
              <a:extLst>
                <a:ext uri="{FF2B5EF4-FFF2-40B4-BE49-F238E27FC236}">
                  <a16:creationId xmlns:a16="http://schemas.microsoft.com/office/drawing/2014/main" id="{242B7EF4-0E35-4C42-BD9E-55008053768D}"/>
                </a:ext>
              </a:extLst>
            </p:cNvPr>
            <p:cNvSpPr/>
            <p:nvPr/>
          </p:nvSpPr>
          <p:spPr>
            <a:xfrm rot="16200000" flipH="1">
              <a:off x="8896001" y="3148285"/>
              <a:ext cx="1071556" cy="1594237"/>
            </a:xfrm>
            <a:prstGeom prst="arc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865736CA-8414-485A-8EC7-581D8AEB0574}"/>
                    </a:ext>
                  </a:extLst>
                </p:cNvPr>
                <p:cNvSpPr/>
                <p:nvPr/>
              </p:nvSpPr>
              <p:spPr>
                <a:xfrm>
                  <a:off x="9328861" y="4142858"/>
                  <a:ext cx="746682" cy="558359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lvl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SG" sz="35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𝑏</m:t>
                        </m:r>
                      </m:oMath>
                    </m:oMathPara>
                  </a14:m>
                  <a:endParaRPr lang="en-GB" sz="3500" i="1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865736CA-8414-485A-8EC7-581D8AEB057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28861" y="4142858"/>
                  <a:ext cx="746682" cy="558359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127B88F4-40BB-4052-A4D8-050ECF0AD8DC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12" t="2260" r="4638" b="57172"/>
          <a:stretch/>
        </p:blipFill>
        <p:spPr>
          <a:xfrm flipH="1">
            <a:off x="460185" y="2484615"/>
            <a:ext cx="1395758" cy="19012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0CFBB47F-B237-4D53-A993-E4D5737B8E10}"/>
                  </a:ext>
                </a:extLst>
              </p:cNvPr>
              <p:cNvSpPr/>
              <p:nvPr/>
            </p:nvSpPr>
            <p:spPr>
              <a:xfrm>
                <a:off x="3886991" y="3248890"/>
                <a:ext cx="4284346" cy="63094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sz="35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SG" sz="35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𝜌</m:t>
                          </m:r>
                        </m:e>
                        <m:sub>
                          <m:r>
                            <a:rPr lang="en-SG" sz="35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𝐴𝐵𝐸</m:t>
                          </m:r>
                        </m:sub>
                      </m:sSub>
                    </m:oMath>
                  </m:oMathPara>
                </a14:m>
                <a:endParaRPr lang="en-GB" sz="3500" dirty="0">
                  <a:latin typeface="Arial" panose="020B0604020202020204" pitchFamily="34" charset="0"/>
                  <a:ea typeface="Arial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0CFBB47F-B237-4D53-A993-E4D5737B8E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6991" y="3248890"/>
                <a:ext cx="4284346" cy="63094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3FB1D636-B05B-4FD3-A752-C05631911C59}"/>
                  </a:ext>
                </a:extLst>
              </p:cNvPr>
              <p:cNvSpPr/>
              <p:nvPr/>
            </p:nvSpPr>
            <p:spPr>
              <a:xfrm>
                <a:off x="2965961" y="2903340"/>
                <a:ext cx="921029" cy="92103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sz="35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SG" sz="35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𝑃</m:t>
                          </m:r>
                        </m:e>
                        <m:sub>
                          <m:r>
                            <a:rPr lang="en-SG" sz="35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𝑎</m:t>
                          </m:r>
                          <m:r>
                            <a:rPr lang="en-SG" sz="35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|</m:t>
                          </m:r>
                          <m:r>
                            <a:rPr lang="en-SG" sz="35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GB" sz="3500" dirty="0">
                  <a:solidFill>
                    <a:schemeClr val="tx1"/>
                  </a:solidFill>
                  <a:latin typeface="Arial" panose="020B0604020202020204" pitchFamily="34" charset="0"/>
                  <a:ea typeface="Arial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3FB1D636-B05B-4FD3-A752-C05631911C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5961" y="2903340"/>
                <a:ext cx="921029" cy="92103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9EB8BC56-F403-4BC5-B548-30F1D975DADE}"/>
                  </a:ext>
                </a:extLst>
              </p:cNvPr>
              <p:cNvSpPr/>
              <p:nvPr/>
            </p:nvSpPr>
            <p:spPr>
              <a:xfrm>
                <a:off x="8171337" y="2903340"/>
                <a:ext cx="921029" cy="92103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sz="35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SG" sz="35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𝑃</m:t>
                          </m:r>
                        </m:e>
                        <m:sub>
                          <m:r>
                            <a:rPr lang="en-SG" sz="35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𝑏</m:t>
                          </m:r>
                          <m:r>
                            <a:rPr lang="en-SG" sz="35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|</m:t>
                          </m:r>
                          <m:r>
                            <a:rPr lang="en-SG" sz="35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GB" sz="3500" dirty="0">
                  <a:solidFill>
                    <a:schemeClr val="tx1"/>
                  </a:solidFill>
                  <a:latin typeface="Arial" panose="020B0604020202020204" pitchFamily="34" charset="0"/>
                  <a:ea typeface="Arial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9EB8BC56-F403-4BC5-B548-30F1D975DA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1337" y="2903340"/>
                <a:ext cx="921029" cy="92103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" name="Picture 29">
            <a:extLst>
              <a:ext uri="{FF2B5EF4-FFF2-40B4-BE49-F238E27FC236}">
                <a16:creationId xmlns:a16="http://schemas.microsoft.com/office/drawing/2014/main" id="{24F06106-1A94-4CD5-B746-F8AB925EA52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flipH="1">
            <a:off x="5444379" y="1994551"/>
            <a:ext cx="1169568" cy="1228326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714DD335-B8F9-41C5-AE13-A69D3DA26DD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4520" y="2402727"/>
            <a:ext cx="1428260" cy="1904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634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854A9D-EB6A-487E-90BF-ABBD2D65E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+mn-lt"/>
              </a:rPr>
              <a:t>DIQKD key rate: one-way, CHSH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9C6CEA-1CC5-487B-AA89-FF74EE3A30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23004" y="2391993"/>
            <a:ext cx="4410216" cy="134946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>
                <a:solidFill>
                  <a:schemeClr val="accent2"/>
                </a:solidFill>
              </a:rPr>
              <a:t>Originally (</a:t>
            </a:r>
            <a:r>
              <a:rPr lang="en-US" dirty="0" err="1">
                <a:solidFill>
                  <a:schemeClr val="accent2"/>
                </a:solidFill>
              </a:rPr>
              <a:t>Devetak</a:t>
            </a:r>
            <a:r>
              <a:rPr lang="en-US" dirty="0">
                <a:solidFill>
                  <a:schemeClr val="accent2"/>
                </a:solidFill>
              </a:rPr>
              <a:t>-Winter) for IID, recently extended to coherent attacks </a:t>
            </a:r>
            <a:r>
              <a:rPr lang="en-US" dirty="0">
                <a:hlinkClick r:id="rId3"/>
              </a:rPr>
              <a:t>[AFRV16]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CDCF2ADC-2461-4DD8-B715-A341FCF50577}"/>
              </a:ext>
            </a:extLst>
          </p:cNvPr>
          <p:cNvSpPr txBox="1">
            <a:spLocks/>
          </p:cNvSpPr>
          <p:nvPr/>
        </p:nvSpPr>
        <p:spPr>
          <a:xfrm>
            <a:off x="6132143" y="4542251"/>
            <a:ext cx="5784677" cy="134946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177800" indent="-1778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dirty="0">
                <a:solidFill>
                  <a:schemeClr val="accent2"/>
                </a:solidFill>
              </a:rPr>
              <a:t>Also studied more general distributions (we find uniform seems optimal)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8547A45E-29DC-4596-B91C-38E53A9A4063}"/>
                  </a:ext>
                </a:extLst>
              </p:cNvPr>
              <p:cNvSpPr/>
              <p:nvPr/>
            </p:nvSpPr>
            <p:spPr>
              <a:xfrm>
                <a:off x="309727" y="2365930"/>
                <a:ext cx="5060520" cy="133991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sz="32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𝐻</m:t>
                      </m:r>
                      <m:d>
                        <m:dPr>
                          <m:ctrlPr>
                            <a:rPr lang="en-SG" sz="3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SG" sz="3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SG" sz="3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SG" sz="3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SG" sz="3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|</m:t>
                          </m:r>
                          <m:r>
                            <a:rPr lang="en-SG" sz="3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𝐸</m:t>
                          </m:r>
                        </m:e>
                      </m:d>
                      <m:r>
                        <a:rPr lang="en-SG" sz="32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−</m:t>
                      </m:r>
                      <m:r>
                        <a:rPr lang="en-SG" sz="32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𝐻</m:t>
                      </m:r>
                      <m:d>
                        <m:dPr>
                          <m:ctrlPr>
                            <a:rPr lang="en-SG" sz="3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SG" sz="3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SG" sz="3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SG" sz="3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SG" sz="3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SG" sz="3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SG" sz="3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SG" sz="3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8547A45E-29DC-4596-B91C-38E53A9A40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727" y="2365930"/>
                <a:ext cx="5060520" cy="1339914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82EDE032-9CB8-420E-B9C1-A175B9A59B75}"/>
                  </a:ext>
                </a:extLst>
              </p:cNvPr>
              <p:cNvSpPr/>
              <p:nvPr/>
            </p:nvSpPr>
            <p:spPr>
              <a:xfrm>
                <a:off x="309727" y="4406792"/>
                <a:ext cx="5060520" cy="1767180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r>
                  <a:rPr lang="en-SG" sz="3200" dirty="0">
                    <a:solidFill>
                      <a:prstClr val="black"/>
                    </a:solidFill>
                    <a:cs typeface="Arial" panose="020B0604020202020204" pitchFamily="34" charset="0"/>
                  </a:rPr>
                  <a:t>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SG" sz="3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a:rPr lang="en-SG" sz="3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num>
                      <m:den>
                        <m:r>
                          <a:rPr lang="en-SG" sz="3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4</m:t>
                        </m:r>
                      </m:den>
                    </m:f>
                    <m:d>
                      <m:dPr>
                        <m:ctrlPr>
                          <a:rPr lang="en-SG" sz="3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SG" sz="3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𝐻</m:t>
                        </m:r>
                        <m:d>
                          <m:dPr>
                            <m:ctrlPr>
                              <a:rPr lang="en-SG" sz="32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SG" sz="32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SG" sz="32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SG" sz="32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SG" sz="32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|</m:t>
                            </m:r>
                            <m:r>
                              <a:rPr lang="en-SG" sz="32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𝐸</m:t>
                            </m:r>
                          </m:e>
                        </m:d>
                        <m:r>
                          <a:rPr lang="en-SG" sz="3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−</m:t>
                        </m:r>
                        <m:r>
                          <a:rPr lang="en-SG" sz="3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𝐻</m:t>
                        </m:r>
                        <m:d>
                          <m:dPr>
                            <m:ctrlPr>
                              <a:rPr lang="en-SG" sz="32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SG" sz="32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SG" sz="32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SG" sz="32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SG" sz="32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lang="en-SG" sz="32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SG" sz="32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SG" sz="32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en-SG" sz="3200" i="1" dirty="0">
                    <a:solidFill>
                      <a:prstClr val="black"/>
                    </a:solidFill>
                    <a:latin typeface="Cambria Math" panose="02040503050406030204" pitchFamily="18" charset="0"/>
                    <a:cs typeface="Arial" panose="020B0604020202020204" pitchFamily="34" charset="0"/>
                  </a:rPr>
                  <a:t> </a:t>
                </a:r>
              </a:p>
              <a:p>
                <a:pPr lvl="0" algn="ctr"/>
                <a14:m>
                  <m:oMath xmlns:m="http://schemas.openxmlformats.org/officeDocument/2006/math">
                    <m:r>
                      <a:rPr lang="en-SG" sz="32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  <m:f>
                      <m:fPr>
                        <m:ctrlPr>
                          <a:rPr lang="en-SG" sz="3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a:rPr lang="en-SG" sz="3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num>
                      <m:den>
                        <m:r>
                          <a:rPr lang="en-SG" sz="3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4</m:t>
                        </m:r>
                      </m:den>
                    </m:f>
                    <m:d>
                      <m:dPr>
                        <m:ctrlPr>
                          <a:rPr lang="en-SG" sz="3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SG" sz="3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𝐻</m:t>
                        </m:r>
                        <m:d>
                          <m:dPr>
                            <m:ctrlPr>
                              <a:rPr lang="en-SG" sz="32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SG" sz="32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SG" sz="32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SG" sz="32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SG" sz="32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|</m:t>
                            </m:r>
                            <m:r>
                              <a:rPr lang="en-SG" sz="32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𝐸</m:t>
                            </m:r>
                          </m:e>
                        </m:d>
                        <m:r>
                          <a:rPr lang="en-SG" sz="3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−</m:t>
                        </m:r>
                        <m:r>
                          <a:rPr lang="en-SG" sz="3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𝐻</m:t>
                        </m:r>
                        <m:d>
                          <m:dPr>
                            <m:ctrlPr>
                              <a:rPr lang="en-SG" sz="32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SG" sz="32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SG" sz="32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SG" sz="32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SG" sz="32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lang="en-SG" sz="32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SG" sz="32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SG" sz="32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en-US" sz="3200" dirty="0">
                    <a:solidFill>
                      <a:prstClr val="white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82EDE032-9CB8-420E-B9C1-A175B9A59B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727" y="4406792"/>
                <a:ext cx="5060520" cy="1767180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7115EC87-DD31-4252-B628-B1F4BD92E74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59346" y="1892595"/>
                <a:ext cx="5060520" cy="473335"/>
              </a:xfrm>
              <a:prstGeom prst="rect">
                <a:avLst/>
              </a:prstGeom>
            </p:spPr>
            <p:txBody>
              <a:bodyPr vert="horz" lIns="0" tIns="45720" rIns="0" bIns="45720" rtlCol="0">
                <a:noAutofit/>
              </a:bodyPr>
              <a:lstStyle>
                <a:lvl1pPr marL="177800" indent="-17780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chemeClr val="accent1"/>
                  </a:buClr>
                  <a:buSzPct val="100000"/>
                  <a:buFont typeface="Wingdings" panose="05000000000000000000" pitchFamily="2" charset="2"/>
                  <a:buChar char="§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8404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56692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74980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93268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1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3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15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17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SG" dirty="0"/>
                  <a:t>Mostly/only</a:t>
                </a:r>
                <a:r>
                  <a:rPr lang="en-SG" dirty="0">
                    <a:solidFill>
                      <a:prstClr val="black"/>
                    </a:solidFill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SG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SG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𝐴</m:t>
                        </m:r>
                      </m:e>
                      <m:sub>
                        <m:r>
                          <a:rPr lang="en-SG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0</m:t>
                        </m:r>
                      </m:sub>
                    </m:sSub>
                    <m:r>
                      <a:rPr lang="en-SG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sSub>
                      <m:sSubPr>
                        <m:ctrlPr>
                          <a:rPr lang="en-SG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SG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𝐵</m:t>
                        </m:r>
                      </m:e>
                      <m:sub>
                        <m:r>
                          <a:rPr lang="en-SG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for keygen</a:t>
                </a:r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7115EC87-DD31-4252-B628-B1F4BD92E7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346" y="1892595"/>
                <a:ext cx="5060520" cy="473335"/>
              </a:xfrm>
              <a:prstGeom prst="rect">
                <a:avLst/>
              </a:prstGeom>
              <a:blipFill>
                <a:blip r:embed="rId6"/>
                <a:stretch>
                  <a:fillRect t="-20513" b="-371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9D3C8602-8134-4F0B-BDE3-F62D952F8B0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09726" y="3947903"/>
                <a:ext cx="5060520" cy="473335"/>
              </a:xfrm>
              <a:prstGeom prst="rect">
                <a:avLst/>
              </a:prstGeom>
            </p:spPr>
            <p:txBody>
              <a:bodyPr vert="horz" lIns="0" tIns="45720" rIns="0" bIns="45720" rtlCol="0">
                <a:normAutofit lnSpcReduction="10000"/>
              </a:bodyPr>
              <a:lstStyle>
                <a:lvl1pPr marL="177800" indent="-17780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chemeClr val="accent1"/>
                  </a:buClr>
                  <a:buSzPct val="100000"/>
                  <a:buFont typeface="Wingdings" panose="05000000000000000000" pitchFamily="2" charset="2"/>
                  <a:buChar char="§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8404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56692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74980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93268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1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3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15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17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SG" dirty="0"/>
                  <a:t>Uniform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SG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SG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𝐴</m:t>
                        </m:r>
                      </m:e>
                      <m:sub>
                        <m:r>
                          <a:rPr lang="en-SG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0</m:t>
                        </m:r>
                      </m:sub>
                    </m:sSub>
                    <m:r>
                      <a:rPr lang="en-SG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sSub>
                      <m:sSubPr>
                        <m:ctrlPr>
                          <a:rPr lang="en-SG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SG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𝐴</m:t>
                        </m:r>
                      </m:e>
                      <m:sub>
                        <m:r>
                          <a:rPr lang="en-SG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  <m:r>
                      <a:rPr lang="en-SG" b="0" i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sSub>
                      <m:sSubPr>
                        <m:ctrlPr>
                          <a:rPr lang="en-SG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SG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𝐵</m:t>
                        </m:r>
                      </m:e>
                      <m:sub>
                        <m:r>
                          <a:rPr lang="en-SG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0</m:t>
                        </m:r>
                      </m:sub>
                    </m:sSub>
                    <m:r>
                      <a:rPr lang="en-SG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sSub>
                      <m:sSubPr>
                        <m:ctrlPr>
                          <a:rPr lang="en-SG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SG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𝐵</m:t>
                        </m:r>
                      </m:e>
                      <m:sub>
                        <m:r>
                          <a:rPr lang="en-SG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, then sift</a:t>
                </a:r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9D3C8602-8134-4F0B-BDE3-F62D952F8B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726" y="3947903"/>
                <a:ext cx="5060520" cy="473335"/>
              </a:xfrm>
              <a:prstGeom prst="rect">
                <a:avLst/>
              </a:prstGeom>
              <a:blipFill>
                <a:blip r:embed="rId7"/>
                <a:stretch>
                  <a:fillRect t="-29870" b="-311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37B90CF-87FD-40D7-A91C-CC66A7D9F843}"/>
              </a:ext>
            </a:extLst>
          </p:cNvPr>
          <p:cNvCxnSpPr>
            <a:cxnSpLocks/>
          </p:cNvCxnSpPr>
          <p:nvPr/>
        </p:nvCxnSpPr>
        <p:spPr>
          <a:xfrm flipH="1" flipV="1">
            <a:off x="1759527" y="4164733"/>
            <a:ext cx="4336473" cy="594305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70C464E-3E4F-4ECA-A607-B9B1753834C2}"/>
              </a:ext>
            </a:extLst>
          </p:cNvPr>
          <p:cNvSpPr txBox="1">
            <a:spLocks/>
          </p:cNvSpPr>
          <p:nvPr/>
        </p:nvSpPr>
        <p:spPr>
          <a:xfrm>
            <a:off x="5641017" y="2692866"/>
            <a:ext cx="3937443" cy="686042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 marL="177800" indent="-1778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dirty="0">
                <a:solidFill>
                  <a:schemeClr val="accent2"/>
                </a:solidFill>
              </a:rPr>
              <a:t>“Standard protocol”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6963365-23BE-4EB9-BA2B-D339EAF42713}"/>
              </a:ext>
            </a:extLst>
          </p:cNvPr>
          <p:cNvSpPr txBox="1">
            <a:spLocks/>
          </p:cNvSpPr>
          <p:nvPr/>
        </p:nvSpPr>
        <p:spPr>
          <a:xfrm>
            <a:off x="5641017" y="4947361"/>
            <a:ext cx="7001508" cy="686042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 marL="177800" indent="-1778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dirty="0">
                <a:solidFill>
                  <a:schemeClr val="accent2"/>
                </a:solidFill>
              </a:rPr>
              <a:t>“Uniform-basis-choice protocol”</a:t>
            </a:r>
          </a:p>
        </p:txBody>
      </p:sp>
    </p:spTree>
    <p:extLst>
      <p:ext uri="{BB962C8B-B14F-4D97-AF65-F5344CB8AC3E}">
        <p14:creationId xmlns:p14="http://schemas.microsoft.com/office/powerpoint/2010/main" val="3075323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" grpId="1" build="p"/>
      <p:bldP spid="24" grpId="0" build="p"/>
      <p:bldP spid="6" grpId="0" animBg="1"/>
      <p:bldP spid="8" grpId="0"/>
      <p:bldP spid="10" grpId="0" build="p"/>
      <p:bldP spid="10" grpId="1" build="allAtOnce"/>
      <p:bldP spid="11" grpId="0" build="p"/>
      <p:bldP spid="11" grpId="1" build="allAtOnce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854A9D-EB6A-487E-90BF-ABBD2D65E3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347008" cy="1450757"/>
          </a:xfrm>
        </p:spPr>
        <p:txBody>
          <a:bodyPr/>
          <a:lstStyle/>
          <a:p>
            <a:r>
              <a:rPr lang="en-US" b="1" dirty="0">
                <a:latin typeface="+mn-lt"/>
              </a:rPr>
              <a:t>DIQKD key rate: is it positive?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: Rounded Corners 21">
                <a:extLst>
                  <a:ext uri="{FF2B5EF4-FFF2-40B4-BE49-F238E27FC236}">
                    <a16:creationId xmlns:a16="http://schemas.microsoft.com/office/drawing/2014/main" id="{931FA9F6-60F8-4FC5-AC48-6A05D84502AC}"/>
                  </a:ext>
                </a:extLst>
              </p:cNvPr>
              <p:cNvSpPr/>
              <p:nvPr/>
            </p:nvSpPr>
            <p:spPr>
              <a:xfrm>
                <a:off x="6046381" y="2365930"/>
                <a:ext cx="5940056" cy="133991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sz="32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𝐻</m:t>
                      </m:r>
                      <m:d>
                        <m:dPr>
                          <m:ctrlPr>
                            <a:rPr lang="en-SG" sz="3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SG" sz="3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SG" sz="3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SG" sz="3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SG" sz="3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|</m:t>
                          </m:r>
                          <m:r>
                            <a:rPr lang="en-SG" sz="3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𝐸</m:t>
                          </m:r>
                        </m:e>
                      </m:d>
                      <m:r>
                        <a:rPr lang="en-SG" sz="32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−</m:t>
                      </m:r>
                      <m:sSub>
                        <m:sSubPr>
                          <m:ctrlPr>
                            <a:rPr lang="en-SG" sz="32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SG" sz="32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h</m:t>
                          </m:r>
                        </m:e>
                        <m:sub>
                          <m:r>
                            <a:rPr lang="en-SG" sz="32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SG" sz="3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SG" sz="32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𝑄</m:t>
                          </m:r>
                        </m:e>
                      </m:d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2" name="Rectangle: Rounded Corners 21">
                <a:extLst>
                  <a:ext uri="{FF2B5EF4-FFF2-40B4-BE49-F238E27FC236}">
                    <a16:creationId xmlns:a16="http://schemas.microsoft.com/office/drawing/2014/main" id="{931FA9F6-60F8-4FC5-AC48-6A05D84502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6381" y="2365930"/>
                <a:ext cx="5940056" cy="1339914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: Rounded Corners 22">
                <a:extLst>
                  <a:ext uri="{FF2B5EF4-FFF2-40B4-BE49-F238E27FC236}">
                    <a16:creationId xmlns:a16="http://schemas.microsoft.com/office/drawing/2014/main" id="{95BA5531-C56B-4EB8-A332-8D1D5E3207C9}"/>
                  </a:ext>
                </a:extLst>
              </p:cNvPr>
              <p:cNvSpPr/>
              <p:nvPr/>
            </p:nvSpPr>
            <p:spPr>
              <a:xfrm>
                <a:off x="6046381" y="4406792"/>
                <a:ext cx="5940056" cy="1767180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14:m>
                  <m:oMath xmlns:m="http://schemas.openxmlformats.org/officeDocument/2006/math">
                    <m:f>
                      <m:fPr>
                        <m:ctrlPr>
                          <a:rPr lang="en-SG" sz="32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a:rPr lang="en-SG" sz="3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num>
                      <m:den>
                        <m:r>
                          <a:rPr lang="en-SG" sz="32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SG" sz="3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SG" sz="3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𝐻</m:t>
                        </m:r>
                        <m:d>
                          <m:dPr>
                            <m:ctrlPr>
                              <a:rPr lang="en-SG" sz="32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SG" sz="32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SG" sz="32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SG" sz="32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SG" sz="32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|</m:t>
                            </m:r>
                            <m:r>
                              <a:rPr lang="en-SG" sz="32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𝐸</m:t>
                            </m:r>
                          </m:e>
                        </m:d>
                        <m:r>
                          <a:rPr lang="en-SG" sz="32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+</m:t>
                        </m:r>
                        <m:r>
                          <a:rPr lang="en-SG" sz="3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𝐻</m:t>
                        </m:r>
                        <m:d>
                          <m:dPr>
                            <m:ctrlPr>
                              <a:rPr lang="en-SG" sz="32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SG" sz="32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SG" sz="32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SG" sz="3200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SG" sz="32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|</m:t>
                            </m:r>
                            <m:r>
                              <a:rPr lang="en-SG" sz="32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𝐸</m:t>
                            </m:r>
                          </m:e>
                        </m:d>
                      </m:e>
                    </m:d>
                    <m:r>
                      <a:rPr lang="en-SG" sz="32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−</m:t>
                    </m:r>
                    <m:sSub>
                      <m:sSubPr>
                        <m:ctrlPr>
                          <a:rPr lang="en-SG" sz="32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SG" sz="32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h</m:t>
                        </m:r>
                      </m:e>
                      <m:sub>
                        <m:r>
                          <a:rPr lang="en-SG" sz="32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SG" sz="3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SG" sz="32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𝑄</m:t>
                        </m:r>
                      </m:e>
                    </m:d>
                  </m:oMath>
                </a14:m>
                <a:r>
                  <a:rPr lang="en-SG" sz="3200" i="1" dirty="0">
                    <a:solidFill>
                      <a:prstClr val="black"/>
                    </a:solidFill>
                    <a:latin typeface="Cambria Math" panose="02040503050406030204" pitchFamily="18" charset="0"/>
                    <a:cs typeface="Arial" panose="020B060402020202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23" name="Rectangle: Rounded Corners 22">
                <a:extLst>
                  <a:ext uri="{FF2B5EF4-FFF2-40B4-BE49-F238E27FC236}">
                    <a16:creationId xmlns:a16="http://schemas.microsoft.com/office/drawing/2014/main" id="{95BA5531-C56B-4EB8-A332-8D1D5E3207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6381" y="4406792"/>
                <a:ext cx="5940056" cy="1767180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D55D1806-ACC9-4F50-95DE-6C79F7F30184}"/>
                  </a:ext>
                </a:extLst>
              </p:cNvPr>
              <p:cNvSpPr/>
              <p:nvPr/>
            </p:nvSpPr>
            <p:spPr>
              <a:xfrm>
                <a:off x="309727" y="2365930"/>
                <a:ext cx="5060520" cy="133991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sz="32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𝐻</m:t>
                      </m:r>
                      <m:d>
                        <m:dPr>
                          <m:ctrlPr>
                            <a:rPr lang="en-SG" sz="3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SG" sz="3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SG" sz="3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SG" sz="3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SG" sz="3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|</m:t>
                          </m:r>
                          <m:r>
                            <a:rPr lang="en-SG" sz="3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𝐸</m:t>
                          </m:r>
                        </m:e>
                      </m:d>
                      <m:r>
                        <a:rPr lang="en-SG" sz="32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−</m:t>
                      </m:r>
                      <m:r>
                        <a:rPr lang="en-SG" sz="32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𝐻</m:t>
                      </m:r>
                      <m:d>
                        <m:dPr>
                          <m:ctrlPr>
                            <a:rPr lang="en-SG" sz="3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SG" sz="3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SG" sz="3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SG" sz="3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SG" sz="3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SG" sz="3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SG" sz="3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SG" sz="3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D55D1806-ACC9-4F50-95DE-6C79F7F301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727" y="2365930"/>
                <a:ext cx="5060520" cy="1339914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: Rounded Corners 15">
                <a:extLst>
                  <a:ext uri="{FF2B5EF4-FFF2-40B4-BE49-F238E27FC236}">
                    <a16:creationId xmlns:a16="http://schemas.microsoft.com/office/drawing/2014/main" id="{D8ECD9AD-536B-42B8-82F9-5BC206D10BE9}"/>
                  </a:ext>
                </a:extLst>
              </p:cNvPr>
              <p:cNvSpPr/>
              <p:nvPr/>
            </p:nvSpPr>
            <p:spPr>
              <a:xfrm>
                <a:off x="309727" y="4406792"/>
                <a:ext cx="5060520" cy="1767180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r>
                  <a:rPr lang="en-SG" sz="3200" dirty="0">
                    <a:solidFill>
                      <a:prstClr val="black"/>
                    </a:solidFill>
                    <a:cs typeface="Arial" panose="020B0604020202020204" pitchFamily="34" charset="0"/>
                  </a:rPr>
                  <a:t>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SG" sz="3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a:rPr lang="en-SG" sz="3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num>
                      <m:den>
                        <m:r>
                          <a:rPr lang="en-SG" sz="3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4</m:t>
                        </m:r>
                      </m:den>
                    </m:f>
                    <m:d>
                      <m:dPr>
                        <m:ctrlPr>
                          <a:rPr lang="en-SG" sz="3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SG" sz="3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𝐻</m:t>
                        </m:r>
                        <m:d>
                          <m:dPr>
                            <m:ctrlPr>
                              <a:rPr lang="en-SG" sz="32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SG" sz="32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SG" sz="32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SG" sz="32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SG" sz="32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|</m:t>
                            </m:r>
                            <m:r>
                              <a:rPr lang="en-SG" sz="32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𝐸</m:t>
                            </m:r>
                          </m:e>
                        </m:d>
                        <m:r>
                          <a:rPr lang="en-SG" sz="3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−</m:t>
                        </m:r>
                        <m:r>
                          <a:rPr lang="en-SG" sz="3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𝐻</m:t>
                        </m:r>
                        <m:d>
                          <m:dPr>
                            <m:ctrlPr>
                              <a:rPr lang="en-SG" sz="32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SG" sz="32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SG" sz="32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SG" sz="32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SG" sz="32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lang="en-SG" sz="32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SG" sz="32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SG" sz="32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en-SG" sz="3200" i="1" dirty="0">
                    <a:solidFill>
                      <a:prstClr val="black"/>
                    </a:solidFill>
                    <a:latin typeface="Cambria Math" panose="02040503050406030204" pitchFamily="18" charset="0"/>
                    <a:cs typeface="Arial" panose="020B0604020202020204" pitchFamily="34" charset="0"/>
                  </a:rPr>
                  <a:t> </a:t>
                </a:r>
              </a:p>
              <a:p>
                <a:pPr lvl="0" algn="ctr"/>
                <a14:m>
                  <m:oMath xmlns:m="http://schemas.openxmlformats.org/officeDocument/2006/math">
                    <m:r>
                      <a:rPr lang="en-SG" sz="32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  <m:f>
                      <m:fPr>
                        <m:ctrlPr>
                          <a:rPr lang="en-SG" sz="3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a:rPr lang="en-SG" sz="3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num>
                      <m:den>
                        <m:r>
                          <a:rPr lang="en-SG" sz="3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4</m:t>
                        </m:r>
                      </m:den>
                    </m:f>
                    <m:d>
                      <m:dPr>
                        <m:ctrlPr>
                          <a:rPr lang="en-SG" sz="3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SG" sz="3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𝐻</m:t>
                        </m:r>
                        <m:d>
                          <m:dPr>
                            <m:ctrlPr>
                              <a:rPr lang="en-SG" sz="32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SG" sz="32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SG" sz="32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SG" sz="32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SG" sz="32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|</m:t>
                            </m:r>
                            <m:r>
                              <a:rPr lang="en-SG" sz="32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𝐸</m:t>
                            </m:r>
                          </m:e>
                        </m:d>
                        <m:r>
                          <a:rPr lang="en-SG" sz="3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−</m:t>
                        </m:r>
                        <m:r>
                          <a:rPr lang="en-SG" sz="3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𝐻</m:t>
                        </m:r>
                        <m:d>
                          <m:dPr>
                            <m:ctrlPr>
                              <a:rPr lang="en-SG" sz="32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SG" sz="32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SG" sz="32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SG" sz="32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SG" sz="32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lang="en-SG" sz="32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SG" sz="32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SG" sz="32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en-US" sz="3200" dirty="0">
                    <a:solidFill>
                      <a:prstClr val="white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6" name="Rectangle: Rounded Corners 15">
                <a:extLst>
                  <a:ext uri="{FF2B5EF4-FFF2-40B4-BE49-F238E27FC236}">
                    <a16:creationId xmlns:a16="http://schemas.microsoft.com/office/drawing/2014/main" id="{D8ECD9AD-536B-42B8-82F9-5BC206D10BE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727" y="4406792"/>
                <a:ext cx="5060520" cy="1767180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2D03BA90-FBB1-40C4-BEE7-A2D4FBD6CF1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098712" y="2365931"/>
                <a:ext cx="1288474" cy="1339914"/>
              </a:xfrm>
              <a:prstGeom prst="rect">
                <a:avLst/>
              </a:prstGeom>
            </p:spPr>
            <p:txBody>
              <a:bodyPr vert="horz" lIns="0" tIns="45720" rIns="0" bIns="45720" rtlCol="0" anchor="ctr">
                <a:noAutofit/>
              </a:bodyPr>
              <a:lstStyle>
                <a:lvl1pPr marL="177800" indent="-17780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chemeClr val="accent1"/>
                  </a:buClr>
                  <a:buSzPct val="100000"/>
                  <a:buFont typeface="Wingdings" panose="05000000000000000000" pitchFamily="2" charset="2"/>
                  <a:buChar char="§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8404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56692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74980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93268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1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3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15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17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SG" sz="32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2D03BA90-FBB1-40C4-BEE7-A2D4FBD6CF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8712" y="2365931"/>
                <a:ext cx="1288474" cy="133991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C03866A9-B248-4F17-BF1E-6F72DEDB9E7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098712" y="4421238"/>
                <a:ext cx="1288474" cy="1752734"/>
              </a:xfrm>
              <a:prstGeom prst="rect">
                <a:avLst/>
              </a:prstGeom>
            </p:spPr>
            <p:txBody>
              <a:bodyPr vert="horz" lIns="0" tIns="45720" rIns="0" bIns="45720" rtlCol="0" anchor="ctr">
                <a:noAutofit/>
              </a:bodyPr>
              <a:lstStyle>
                <a:lvl1pPr marL="177800" indent="-17780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chemeClr val="accent1"/>
                  </a:buClr>
                  <a:buSzPct val="100000"/>
                  <a:buFont typeface="Wingdings" panose="05000000000000000000" pitchFamily="2" charset="2"/>
                  <a:buChar char="§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8404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56692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74980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93268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1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3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15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17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SG" sz="32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∝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C03866A9-B248-4F17-BF1E-6F72DEDB9E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8712" y="4421238"/>
                <a:ext cx="1288474" cy="175273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8152C32A-834D-4E40-8C64-9BF693EC275C}"/>
              </a:ext>
            </a:extLst>
          </p:cNvPr>
          <p:cNvGrpSpPr/>
          <p:nvPr/>
        </p:nvGrpSpPr>
        <p:grpSpPr>
          <a:xfrm>
            <a:off x="5560867" y="3317623"/>
            <a:ext cx="5487005" cy="1725432"/>
            <a:chOff x="5560867" y="3317623"/>
            <a:chExt cx="5487005" cy="1725432"/>
          </a:xfrm>
        </p:grpSpPr>
        <p:sp>
          <p:nvSpPr>
            <p:cNvPr id="7" name="Content Placeholder 2">
              <a:extLst>
                <a:ext uri="{FF2B5EF4-FFF2-40B4-BE49-F238E27FC236}">
                  <a16:creationId xmlns:a16="http://schemas.microsoft.com/office/drawing/2014/main" id="{36648ABB-CDC7-4D91-BD4F-D21FE0042453}"/>
                </a:ext>
              </a:extLst>
            </p:cNvPr>
            <p:cNvSpPr txBox="1">
              <a:spLocks/>
            </p:cNvSpPr>
            <p:nvPr/>
          </p:nvSpPr>
          <p:spPr>
            <a:xfrm>
              <a:off x="5560867" y="3720290"/>
              <a:ext cx="3875003" cy="686501"/>
            </a:xfrm>
            <a:prstGeom prst="rect">
              <a:avLst/>
            </a:prstGeom>
          </p:spPr>
          <p:txBody>
            <a:bodyPr vert="horz" lIns="0" tIns="45720" rIns="0" bIns="45720" rtlCol="0" anchor="ctr">
              <a:normAutofit/>
            </a:bodyPr>
            <a:lstStyle>
              <a:lvl1pPr marL="177800" indent="-177800" algn="l" defTabSz="914400" rtl="0" eaLnBrk="1" latinLnBrk="0" hangingPunct="1">
                <a:lnSpc>
                  <a:spcPct val="90000"/>
                </a:lnSpc>
                <a:spcBef>
                  <a:spcPts val="1200"/>
                </a:spcBef>
                <a:spcAft>
                  <a:spcPts val="200"/>
                </a:spcAft>
                <a:buClr>
                  <a:schemeClr val="accent1"/>
                </a:buClr>
                <a:buSzPct val="100000"/>
                <a:buFont typeface="Wingdings" panose="05000000000000000000" pitchFamily="2" charset="2"/>
                <a:buChar char="§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8404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Wingdings" panose="05000000000000000000" pitchFamily="2" charset="2"/>
                <a:buChar char="§"/>
                <a:defRPr sz="2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56692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Wingdings" panose="05000000000000000000" pitchFamily="2" charset="2"/>
                <a:buChar char="§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74980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3268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1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13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15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17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buNone/>
              </a:pPr>
              <a:r>
                <a:rPr lang="en-SG" dirty="0">
                  <a:solidFill>
                    <a:schemeClr val="accent2"/>
                  </a:solidFill>
                </a:rPr>
                <a:t>(Depolarizing noise)</a:t>
              </a:r>
              <a:endParaRPr lang="en-US" dirty="0">
                <a:solidFill>
                  <a:schemeClr val="accent2"/>
                </a:solidFill>
              </a:endParaRP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C08F1A59-B46A-442D-ADC7-942C36AD0A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482308" y="3317623"/>
              <a:ext cx="339437" cy="684831"/>
            </a:xfrm>
            <a:prstGeom prst="straightConnector1">
              <a:avLst/>
            </a:prstGeom>
            <a:ln w="2857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99780F87-BE59-453A-A19E-618530FEE331}"/>
                </a:ext>
              </a:extLst>
            </p:cNvPr>
            <p:cNvCxnSpPr>
              <a:cxnSpLocks/>
            </p:cNvCxnSpPr>
            <p:nvPr/>
          </p:nvCxnSpPr>
          <p:spPr>
            <a:xfrm>
              <a:off x="9482308" y="4110182"/>
              <a:ext cx="1565564" cy="932873"/>
            </a:xfrm>
            <a:prstGeom prst="straightConnector1">
              <a:avLst/>
            </a:prstGeom>
            <a:ln w="2857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C123DFC0-C41D-4EDF-A2A8-DF0E95FFD7F5}"/>
              </a:ext>
            </a:extLst>
          </p:cNvPr>
          <p:cNvSpPr/>
          <p:nvPr/>
        </p:nvSpPr>
        <p:spPr>
          <a:xfrm>
            <a:off x="6152708" y="4782777"/>
            <a:ext cx="4160874" cy="1036778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56F509A8-7D5E-4B73-A4A2-086A76621E23}"/>
              </a:ext>
            </a:extLst>
          </p:cNvPr>
          <p:cNvSpPr/>
          <p:nvPr/>
        </p:nvSpPr>
        <p:spPr>
          <a:xfrm>
            <a:off x="7355433" y="2541123"/>
            <a:ext cx="1646799" cy="1036778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Content Placeholder 2">
                <a:extLst>
                  <a:ext uri="{FF2B5EF4-FFF2-40B4-BE49-F238E27FC236}">
                    <a16:creationId xmlns:a16="http://schemas.microsoft.com/office/drawing/2014/main" id="{3E472808-7782-4961-9EB8-3634B54034A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59346" y="1892595"/>
                <a:ext cx="5060520" cy="473335"/>
              </a:xfrm>
              <a:prstGeom prst="rect">
                <a:avLst/>
              </a:prstGeom>
            </p:spPr>
            <p:txBody>
              <a:bodyPr vert="horz" lIns="0" tIns="45720" rIns="0" bIns="45720" rtlCol="0">
                <a:noAutofit/>
              </a:bodyPr>
              <a:lstStyle>
                <a:lvl1pPr marL="177800" indent="-17780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chemeClr val="accent1"/>
                  </a:buClr>
                  <a:buSzPct val="100000"/>
                  <a:buFont typeface="Wingdings" panose="05000000000000000000" pitchFamily="2" charset="2"/>
                  <a:buChar char="§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8404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56692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74980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93268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1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3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15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17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SG" dirty="0"/>
                  <a:t>Mostly/only</a:t>
                </a:r>
                <a:r>
                  <a:rPr lang="en-SG" dirty="0">
                    <a:solidFill>
                      <a:prstClr val="black"/>
                    </a:solidFill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SG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SG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𝐴</m:t>
                        </m:r>
                      </m:e>
                      <m:sub>
                        <m:r>
                          <a:rPr lang="en-SG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0</m:t>
                        </m:r>
                      </m:sub>
                    </m:sSub>
                    <m:r>
                      <a:rPr lang="en-SG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sSub>
                      <m:sSubPr>
                        <m:ctrlPr>
                          <a:rPr lang="en-SG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SG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𝐵</m:t>
                        </m:r>
                      </m:e>
                      <m:sub>
                        <m:r>
                          <a:rPr lang="en-SG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for keygen</a:t>
                </a:r>
              </a:p>
            </p:txBody>
          </p:sp>
        </mc:Choice>
        <mc:Fallback xmlns="">
          <p:sp>
            <p:nvSpPr>
              <p:cNvPr id="41" name="Content Placeholder 2">
                <a:extLst>
                  <a:ext uri="{FF2B5EF4-FFF2-40B4-BE49-F238E27FC236}">
                    <a16:creationId xmlns:a16="http://schemas.microsoft.com/office/drawing/2014/main" id="{3E472808-7782-4961-9EB8-3634B54034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346" y="1892595"/>
                <a:ext cx="5060520" cy="473335"/>
              </a:xfrm>
              <a:prstGeom prst="rect">
                <a:avLst/>
              </a:prstGeom>
              <a:blipFill>
                <a:blip r:embed="rId9"/>
                <a:stretch>
                  <a:fillRect t="-20513" b="-371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Content Placeholder 2">
                <a:extLst>
                  <a:ext uri="{FF2B5EF4-FFF2-40B4-BE49-F238E27FC236}">
                    <a16:creationId xmlns:a16="http://schemas.microsoft.com/office/drawing/2014/main" id="{F149E1C3-F86C-40A2-94AC-5C82BBB4DC8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09726" y="3947903"/>
                <a:ext cx="5060520" cy="473335"/>
              </a:xfrm>
              <a:prstGeom prst="rect">
                <a:avLst/>
              </a:prstGeom>
            </p:spPr>
            <p:txBody>
              <a:bodyPr vert="horz" lIns="0" tIns="45720" rIns="0" bIns="45720" rtlCol="0">
                <a:normAutofit lnSpcReduction="10000"/>
              </a:bodyPr>
              <a:lstStyle>
                <a:lvl1pPr marL="177800" indent="-17780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chemeClr val="accent1"/>
                  </a:buClr>
                  <a:buSzPct val="100000"/>
                  <a:buFont typeface="Wingdings" panose="05000000000000000000" pitchFamily="2" charset="2"/>
                  <a:buChar char="§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8404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56692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74980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93268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1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3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15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17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SG" dirty="0"/>
                  <a:t>Uniform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SG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SG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𝐴</m:t>
                        </m:r>
                      </m:e>
                      <m:sub>
                        <m:r>
                          <a:rPr lang="en-SG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0</m:t>
                        </m:r>
                      </m:sub>
                    </m:sSub>
                    <m:r>
                      <a:rPr lang="en-SG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sSub>
                      <m:sSubPr>
                        <m:ctrlPr>
                          <a:rPr lang="en-SG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SG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𝐴</m:t>
                        </m:r>
                      </m:e>
                      <m:sub>
                        <m:r>
                          <a:rPr lang="en-SG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  <m:r>
                      <a:rPr lang="en-SG" b="0" i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sSub>
                      <m:sSubPr>
                        <m:ctrlPr>
                          <a:rPr lang="en-SG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SG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𝐵</m:t>
                        </m:r>
                      </m:e>
                      <m:sub>
                        <m:r>
                          <a:rPr lang="en-SG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0</m:t>
                        </m:r>
                      </m:sub>
                    </m:sSub>
                    <m:r>
                      <a:rPr lang="en-SG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sSub>
                      <m:sSubPr>
                        <m:ctrlPr>
                          <a:rPr lang="en-SG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SG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𝐵</m:t>
                        </m:r>
                      </m:e>
                      <m:sub>
                        <m:r>
                          <a:rPr lang="en-SG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, then sift</a:t>
                </a:r>
              </a:p>
            </p:txBody>
          </p:sp>
        </mc:Choice>
        <mc:Fallback xmlns="">
          <p:sp>
            <p:nvSpPr>
              <p:cNvPr id="43" name="Content Placeholder 2">
                <a:extLst>
                  <a:ext uri="{FF2B5EF4-FFF2-40B4-BE49-F238E27FC236}">
                    <a16:creationId xmlns:a16="http://schemas.microsoft.com/office/drawing/2014/main" id="{F149E1C3-F86C-40A2-94AC-5C82BBB4DC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726" y="3947903"/>
                <a:ext cx="5060520" cy="473335"/>
              </a:xfrm>
              <a:prstGeom prst="rect">
                <a:avLst/>
              </a:prstGeom>
              <a:blipFill>
                <a:blip r:embed="rId10"/>
                <a:stretch>
                  <a:fillRect t="-29870" b="-311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01128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8" grpId="0"/>
      <p:bldP spid="10" grpId="0"/>
      <p:bldP spid="38" grpId="0" animBg="1"/>
      <p:bldP spid="3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926484F-618E-4EB3-BE1C-28B15F8663C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845734"/>
                <a:ext cx="10058400" cy="4257354"/>
              </a:xfrm>
            </p:spPr>
            <p:txBody>
              <a:bodyPr>
                <a:normAutofit/>
              </a:bodyPr>
              <a:lstStyle/>
              <a:p>
                <a:endParaRPr lang="en-US" dirty="0"/>
              </a:p>
              <a:p>
                <a:r>
                  <a:rPr lang="en-US" dirty="0"/>
                  <a:t>Given fixed CHSH value </a:t>
                </a:r>
                <a14:m>
                  <m:oMath xmlns:m="http://schemas.openxmlformats.org/officeDocument/2006/math">
                    <m:r>
                      <a:rPr lang="en-SG" b="0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SG" dirty="0"/>
                  <a:t>,</a:t>
                </a:r>
                <a:endParaRPr lang="en-US" dirty="0"/>
              </a:p>
              <a:p>
                <a:endParaRPr lang="en-US" sz="1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SG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SG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SG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min</m:t>
                              </m:r>
                            </m:e>
                            <m:lim/>
                          </m:limLow>
                        </m:fName>
                        <m:e>
                          <m:r>
                            <a:rPr lang="en-SG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𝐻</m:t>
                          </m:r>
                          <m:d>
                            <m:dPr>
                              <m:ctrlPr>
                                <a:rPr lang="en-SG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SG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SG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SG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SG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|</m:t>
                              </m:r>
                              <m:r>
                                <a:rPr lang="en-SG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𝐸</m:t>
                              </m:r>
                            </m:e>
                          </m:d>
                        </m:e>
                      </m:func>
                      <m:r>
                        <a:rPr lang="en-SG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≤</m:t>
                      </m:r>
                      <m:func>
                        <m:funcPr>
                          <m:ctrlPr>
                            <a:rPr lang="en-SG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SG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SG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min</m:t>
                              </m:r>
                            </m:e>
                            <m:lim/>
                          </m:limLow>
                        </m:fName>
                        <m:e>
                          <m:f>
                            <m:fPr>
                              <m:ctrlPr>
                                <a:rPr lang="en-SG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fPr>
                            <m:num>
                              <m:r>
                                <a:rPr lang="en-SG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SG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</m:den>
                          </m:f>
                          <m:d>
                            <m:dPr>
                              <m:ctrlPr>
                                <a:rPr lang="en-SG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SG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𝐻</m:t>
                              </m:r>
                              <m:d>
                                <m:dPr>
                                  <m:ctrlPr>
                                    <a:rPr lang="en-SG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SG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SG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SG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SG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|</m:t>
                                  </m:r>
                                  <m:r>
                                    <a:rPr lang="en-SG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𝐸</m:t>
                                  </m:r>
                                </m:e>
                              </m:d>
                              <m:r>
                                <a:rPr lang="en-SG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+</m:t>
                              </m:r>
                              <m:r>
                                <a:rPr lang="en-SG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𝐻</m:t>
                              </m:r>
                              <m:d>
                                <m:dPr>
                                  <m:ctrlPr>
                                    <a:rPr lang="en-SG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SG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SG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SG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SG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|</m:t>
                                  </m:r>
                                  <m:r>
                                    <a:rPr lang="en-SG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𝐸</m:t>
                                  </m:r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SG" dirty="0"/>
                  <a:t>…and inequality is often strict! </a:t>
                </a:r>
                <a:r>
                  <a:rPr lang="en-SG" dirty="0">
                    <a:solidFill>
                      <a:schemeClr val="accent2"/>
                    </a:solidFill>
                  </a:rPr>
                  <a:t>But why?</a:t>
                </a:r>
                <a:endParaRPr lang="en-US" dirty="0">
                  <a:solidFill>
                    <a:schemeClr val="accent2"/>
                  </a:solidFill>
                </a:endParaRPr>
              </a:p>
              <a:p>
                <a:pPr marL="0" indent="0">
                  <a:buNone/>
                </a:pPr>
                <a:endParaRPr lang="en-SG" dirty="0"/>
              </a:p>
              <a:p>
                <a:pPr marL="0" indent="0">
                  <a:buNone/>
                </a:pPr>
                <a:endParaRPr lang="en-SG" dirty="0"/>
              </a:p>
              <a:p>
                <a:r>
                  <a:rPr lang="en-SG" dirty="0"/>
                  <a:t>Note: for BB84/six-state, no improvement! (more “symmetric”)</a:t>
                </a: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926484F-618E-4EB3-BE1C-28B15F8663C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845734"/>
                <a:ext cx="10058400" cy="4257354"/>
              </a:xfrm>
              <a:blipFill>
                <a:blip r:embed="rId3"/>
                <a:stretch>
                  <a:fillRect l="-2121" b="-32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ED0EF246-2429-4E4A-A341-CFBD03A8C6F4}"/>
              </a:ext>
            </a:extLst>
          </p:cNvPr>
          <p:cNvSpPr/>
          <p:nvPr/>
        </p:nvSpPr>
        <p:spPr>
          <a:xfrm>
            <a:off x="5519772" y="3905694"/>
            <a:ext cx="1421659" cy="5127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033241-EA39-4C8B-AEE2-C5FF5852C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+mn-lt"/>
              </a:rPr>
              <a:t>Key observation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0A02F1-1631-46D7-A039-8CAE9B345C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Slide </a:t>
            </a:r>
            <a:fld id="{E5B7304B-3279-4669-8FCD-A5D6B71F2B9E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DFA2A77-4B08-483F-99DB-7000D025D12B}"/>
              </a:ext>
            </a:extLst>
          </p:cNvPr>
          <p:cNvSpPr txBox="1">
            <a:spLocks/>
          </p:cNvSpPr>
          <p:nvPr/>
        </p:nvSpPr>
        <p:spPr>
          <a:xfrm>
            <a:off x="1265332" y="3905694"/>
            <a:ext cx="2706340" cy="1417675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 marL="177800" indent="-1778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SG" dirty="0">
                <a:solidFill>
                  <a:schemeClr val="accent2"/>
                </a:solidFill>
              </a:rPr>
              <a:t>“Worst-case measurement”</a:t>
            </a:r>
            <a:endParaRPr lang="en-US" dirty="0">
              <a:solidFill>
                <a:schemeClr val="accent2"/>
              </a:solidFill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6BEB944-F148-4451-B810-1A910A1F6C0F}"/>
              </a:ext>
            </a:extLst>
          </p:cNvPr>
          <p:cNvCxnSpPr>
            <a:cxnSpLocks/>
          </p:cNvCxnSpPr>
          <p:nvPr/>
        </p:nvCxnSpPr>
        <p:spPr>
          <a:xfrm flipV="1">
            <a:off x="2899143" y="3664954"/>
            <a:ext cx="1072529" cy="595158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17BE8DD9-6476-4102-849B-847792C8AAC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01879" y="3870940"/>
                <a:ext cx="7194697" cy="1862864"/>
              </a:xfrm>
              <a:prstGeom prst="rect">
                <a:avLst/>
              </a:prstGeom>
            </p:spPr>
            <p:txBody>
              <a:bodyPr vert="horz" lIns="0" tIns="45720" rIns="0" bIns="45720" rtlCol="0" anchor="ctr">
                <a:normAutofit/>
              </a:bodyPr>
              <a:lstStyle>
                <a:lvl1pPr marL="177800" indent="-17780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chemeClr val="accent1"/>
                  </a:buClr>
                  <a:buSzPct val="100000"/>
                  <a:buFont typeface="Wingdings" panose="05000000000000000000" pitchFamily="2" charset="2"/>
                  <a:buChar char="§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8404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56692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74980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93268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1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3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15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17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SG" dirty="0">
                    <a:solidFill>
                      <a:schemeClr val="accent2"/>
                    </a:solidFill>
                  </a:rPr>
                  <a:t>Must be different (if </a:t>
                </a:r>
                <a14:m>
                  <m:oMath xmlns:m="http://schemas.openxmlformats.org/officeDocument/2006/math">
                    <m:r>
                      <a:rPr lang="en-SG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SG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&gt;2</m:t>
                    </m:r>
                  </m:oMath>
                </a14:m>
                <a:r>
                  <a:rPr lang="en-SG" dirty="0">
                    <a:solidFill>
                      <a:schemeClr val="accent2"/>
                    </a:solidFill>
                  </a:rPr>
                  <a:t>)</a:t>
                </a:r>
              </a:p>
              <a:p>
                <a:pPr marL="0" indent="0" algn="ctr">
                  <a:buNone/>
                </a:pPr>
                <a:r>
                  <a:rPr lang="en-SG" b="1" dirty="0">
                    <a:solidFill>
                      <a:schemeClr val="accent2"/>
                    </a:solidFill>
                  </a:rPr>
                  <a:t>∴ </a:t>
                </a:r>
                <a:r>
                  <a:rPr lang="en-SG" dirty="0">
                    <a:solidFill>
                      <a:schemeClr val="accent2"/>
                    </a:solidFill>
                  </a:rPr>
                  <a:t>Cannot </a:t>
                </a:r>
                <a:r>
                  <a:rPr lang="en-SG" i="1" dirty="0">
                    <a:solidFill>
                      <a:schemeClr val="accent2"/>
                    </a:solidFill>
                  </a:rPr>
                  <a:t>both</a:t>
                </a:r>
                <a:r>
                  <a:rPr lang="en-SG" dirty="0">
                    <a:solidFill>
                      <a:schemeClr val="accent2"/>
                    </a:solidFill>
                  </a:rPr>
                  <a:t> be “worst-case measurement”</a:t>
                </a:r>
                <a:endParaRPr lang="en-US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17BE8DD9-6476-4102-849B-847792C8AA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1879" y="3870940"/>
                <a:ext cx="7194697" cy="186286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B924971-8739-4957-AFA5-BEACBE9031EE}"/>
              </a:ext>
            </a:extLst>
          </p:cNvPr>
          <p:cNvCxnSpPr>
            <a:cxnSpLocks/>
          </p:cNvCxnSpPr>
          <p:nvPr/>
        </p:nvCxnSpPr>
        <p:spPr>
          <a:xfrm flipV="1">
            <a:off x="8105169" y="3664954"/>
            <a:ext cx="470017" cy="595158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5B6EFAC-502A-4879-ABE6-B3E2A09112B0}"/>
              </a:ext>
            </a:extLst>
          </p:cNvPr>
          <p:cNvCxnSpPr>
            <a:cxnSpLocks/>
          </p:cNvCxnSpPr>
          <p:nvPr/>
        </p:nvCxnSpPr>
        <p:spPr>
          <a:xfrm flipH="1" flipV="1">
            <a:off x="6861543" y="3664954"/>
            <a:ext cx="470017" cy="595158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8784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 animBg="1"/>
      <p:bldP spid="5" grpId="0"/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9A7BA6F-2FF4-4EEA-B090-21AAFD8E4279}"/>
                  </a:ext>
                </a:extLst>
              </p:cNvPr>
              <p:cNvSpPr txBox="1"/>
              <p:nvPr/>
            </p:nvSpPr>
            <p:spPr>
              <a:xfrm flipH="1">
                <a:off x="-2" y="2399413"/>
                <a:ext cx="12192001" cy="17488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SG" sz="32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SG" sz="32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SG" sz="3200" b="0" i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min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SG" sz="32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SG" sz="32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SG" sz="32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𝑎</m:t>
                                  </m:r>
                                  <m:r>
                                    <a:rPr lang="en-SG" sz="32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|</m:t>
                                  </m:r>
                                  <m:r>
                                    <a:rPr lang="en-SG" sz="32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SG" sz="32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,   </m:t>
                              </m:r>
                              <m:sSub>
                                <m:sSubPr>
                                  <m:ctrlPr>
                                    <a:rPr lang="en-SG" sz="32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SG" sz="32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SG" sz="3200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𝑏</m:t>
                                  </m:r>
                                  <m:r>
                                    <a:rPr lang="en-SG" sz="32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|</m:t>
                                  </m:r>
                                  <m:r>
                                    <a:rPr lang="en-SG" sz="3200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en-SG" sz="32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,   </m:t>
                              </m:r>
                              <m:r>
                                <a:rPr lang="en-SG" sz="3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𝜌</m:t>
                              </m:r>
                            </m:lim>
                          </m:limLow>
                        </m:fName>
                        <m:e>
                          <m:r>
                            <a:rPr lang="en-SG" sz="32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 </m:t>
                          </m:r>
                          <m:f>
                            <m:fPr>
                              <m:ctrlPr>
                                <a:rPr lang="en-SG" sz="32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fPr>
                            <m:num>
                              <m:r>
                                <a:rPr lang="en-SG" sz="32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SG" sz="32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</m:den>
                          </m:f>
                          <m:d>
                            <m:dPr>
                              <m:ctrlPr>
                                <a:rPr lang="en-SG" sz="32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SG" sz="3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𝐻</m:t>
                              </m:r>
                              <m:d>
                                <m:dPr>
                                  <m:ctrlPr>
                                    <a:rPr lang="en-SG" sz="32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SG" sz="32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SG" sz="32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SG" sz="32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SG" sz="32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|</m:t>
                                  </m:r>
                                  <m:r>
                                    <a:rPr lang="en-SG" sz="32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𝐸</m:t>
                                  </m:r>
                                </m:e>
                              </m:d>
                              <m:r>
                                <a:rPr lang="en-SG" sz="32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+</m:t>
                              </m:r>
                              <m:r>
                                <a:rPr lang="en-SG" sz="3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𝐻</m:t>
                              </m:r>
                              <m:d>
                                <m:dPr>
                                  <m:ctrlPr>
                                    <a:rPr lang="en-SG" sz="32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SG" sz="32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SG" sz="32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SG" sz="3200" b="0" i="1" smtClea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SG" sz="32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|</m:t>
                                  </m:r>
                                  <m:r>
                                    <a:rPr lang="en-SG" sz="32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𝐸</m:t>
                                  </m:r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en-SG" sz="3200" b="0" dirty="0">
                  <a:solidFill>
                    <a:prstClr val="black"/>
                  </a:solidFill>
                  <a:cs typeface="Arial" panose="020B0604020202020204" pitchFamily="34" charset="0"/>
                </a:endParaRPr>
              </a:p>
              <a:p>
                <a:pPr lvl="0"/>
                <a:endParaRPr lang="en-SG" sz="1000" b="0" dirty="0">
                  <a:solidFill>
                    <a:prstClr val="black"/>
                  </a:solidFill>
                  <a:cs typeface="Arial" panose="020B0604020202020204" pitchFamily="34" charset="0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SG" sz="3200" b="0" i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such</m:t>
                      </m:r>
                      <m:r>
                        <a:rPr lang="en-SG" sz="3200" b="0" i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SG" sz="3200" b="0" i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that</m:t>
                      </m:r>
                      <m:r>
                        <a:rPr lang="en-SG" sz="3200" b="0" i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 </m:t>
                      </m:r>
                      <m:d>
                        <m:dPr>
                          <m:begChr m:val="⟨"/>
                          <m:endChr m:val="⟩"/>
                          <m:ctrlPr>
                            <a:rPr lang="en-SG" sz="32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SG" sz="3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𝐶𝐻𝑆𝐻</m:t>
                          </m:r>
                        </m:e>
                      </m:d>
                      <m:r>
                        <a:rPr lang="en-SG" sz="32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lang="en-SG" sz="32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𝛾</m:t>
                      </m:r>
                    </m:oMath>
                  </m:oMathPara>
                </a14:m>
                <a:endParaRPr lang="en-US" sz="3200" dirty="0">
                  <a:solidFill>
                    <a:prstClr val="white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9A7BA6F-2FF4-4EEA-B090-21AAFD8E42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-2" y="2399413"/>
                <a:ext cx="12192001" cy="17488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3">
            <a:extLst>
              <a:ext uri="{FF2B5EF4-FFF2-40B4-BE49-F238E27FC236}">
                <a16:creationId xmlns:a16="http://schemas.microsoft.com/office/drawing/2014/main" id="{596C46F6-FE68-479C-9CE8-D5FEBFCF89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b="1" dirty="0">
                <a:latin typeface="+mn-lt"/>
              </a:rPr>
              <a:t>Main optimization</a:t>
            </a:r>
            <a:endParaRPr lang="en-US" b="1" dirty="0">
              <a:latin typeface="+mn-lt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61E9753-6358-456D-9B1C-1A5EAD52AF06}"/>
              </a:ext>
            </a:extLst>
          </p:cNvPr>
          <p:cNvSpPr txBox="1">
            <a:spLocks/>
          </p:cNvSpPr>
          <p:nvPr/>
        </p:nvSpPr>
        <p:spPr>
          <a:xfrm>
            <a:off x="0" y="4148290"/>
            <a:ext cx="12192000" cy="2332073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 marL="177800" indent="-1778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SG" dirty="0">
                <a:solidFill>
                  <a:schemeClr val="accent2"/>
                </a:solidFill>
              </a:rPr>
              <a:t>2-input 2-output: “Jordan’s lemma” </a:t>
            </a:r>
          </a:p>
          <a:p>
            <a:pPr marL="0" indent="0" algn="ctr">
              <a:buNone/>
            </a:pPr>
            <a:r>
              <a:rPr lang="en-SG" dirty="0">
                <a:solidFill>
                  <a:schemeClr val="accent2"/>
                </a:solidFill>
              </a:rPr>
              <a:t>⇒ sufficient to consider (mixtures of) qubit states</a:t>
            </a:r>
            <a:endParaRPr lang="en-US" dirty="0">
              <a:solidFill>
                <a:schemeClr val="accent2"/>
              </a:solidFill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757D5AB-F541-4227-A35A-9CC965BE2059}"/>
              </a:ext>
            </a:extLst>
          </p:cNvPr>
          <p:cNvCxnSpPr>
            <a:cxnSpLocks/>
          </p:cNvCxnSpPr>
          <p:nvPr/>
        </p:nvCxnSpPr>
        <p:spPr>
          <a:xfrm>
            <a:off x="4408967" y="3429000"/>
            <a:ext cx="1524000" cy="285307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0304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CFEE5A2-A5FE-4AE8-8582-84263763B59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b="1" dirty="0">
                    <a:latin typeface="+mn-lt"/>
                  </a:rPr>
                  <a:t>Optimization over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SG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SG" b="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𝑃</m:t>
                        </m:r>
                      </m:e>
                      <m:sub>
                        <m:r>
                          <a:rPr lang="en-SG" b="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𝑎</m:t>
                        </m:r>
                        <m:r>
                          <a:rPr lang="en-SG" b="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|</m:t>
                        </m:r>
                        <m:r>
                          <a:rPr lang="en-SG" b="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CFEE5A2-A5FE-4AE8-8582-84263763B59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648" b="-18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C18B2FC8-856F-4630-97F9-6DF8F17C247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82930" y="1863008"/>
                <a:ext cx="5670615" cy="4519624"/>
              </a:xfrm>
            </p:spPr>
            <p:txBody>
              <a:bodyPr>
                <a:normAutofit/>
              </a:bodyPr>
              <a:lstStyle/>
              <a:p>
                <a:endParaRPr lang="en-US" dirty="0">
                  <a:solidFill>
                    <a:schemeClr val="tx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Continuity bound (</a:t>
                </a:r>
                <a:r>
                  <a:rPr lang="en-SG" dirty="0">
                    <a:solidFill>
                      <a:schemeClr val="tx1"/>
                    </a:solidFill>
                  </a:rPr>
                  <a:t>measurement </a:t>
                </a:r>
                <a:r>
                  <a:rPr lang="en-US" dirty="0">
                    <a:solidFill>
                      <a:schemeClr val="tx1"/>
                    </a:solidFill>
                  </a:rPr>
                  <a:t>changes by </a:t>
                </a:r>
                <a14:m>
                  <m:oMath xmlns:m="http://schemas.openxmlformats.org/officeDocument/2006/math">
                    <m:r>
                      <a:rPr lang="en-SG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𝜀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r>
                  <a:rPr lang="en-SG" dirty="0">
                    <a:solidFill>
                      <a:schemeClr val="tx1"/>
                    </a:solidFill>
                  </a:rPr>
                  <a:t>⇒</a:t>
                </a:r>
                <a:r>
                  <a:rPr lang="en-US" dirty="0">
                    <a:solidFill>
                      <a:schemeClr val="tx1"/>
                    </a:solidFill>
                  </a:rPr>
                  <a:t> objective &amp; constraints change by at most </a:t>
                </a:r>
                <a14:m>
                  <m:oMath xmlns:m="http://schemas.openxmlformats.org/officeDocument/2006/math">
                    <m:r>
                      <a:rPr lang="en-SG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𝑓</m:t>
                    </m:r>
                    <m:d>
                      <m:dPr>
                        <m:ctrlPr>
                          <a:rPr lang="en-SG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SG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𝜀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)</a:t>
                </a:r>
              </a:p>
              <a:p>
                <a:endParaRPr lang="en-US" dirty="0">
                  <a:solidFill>
                    <a:schemeClr val="tx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Compute values over grid (</a:t>
                </a:r>
                <a14:m>
                  <m:oMath xmlns:m="http://schemas.openxmlformats.org/officeDocument/2006/math">
                    <m:r>
                      <a:rPr lang="en-SG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𝜀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-covering)</a:t>
                </a: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Better: iteratively refine grid at current minimum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C18B2FC8-856F-4630-97F9-6DF8F17C247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2930" y="1863008"/>
                <a:ext cx="5670615" cy="4519624"/>
              </a:xfrm>
              <a:blipFill>
                <a:blip r:embed="rId4"/>
                <a:stretch>
                  <a:fillRect l="-3548" r="-35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F850697-8472-4E73-950A-A8F1F0423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Slide </a:t>
            </a:r>
            <a:fld id="{E5B7304B-3279-4669-8FCD-A5D6B71F2B9E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60FF36-736A-4119-8503-C327475B8E5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489"/>
          <a:stretch/>
        </p:blipFill>
        <p:spPr>
          <a:xfrm>
            <a:off x="6603241" y="2656795"/>
            <a:ext cx="5139901" cy="3029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922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CFEE5A2-A5FE-4AE8-8582-84263763B59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b="1" dirty="0">
                    <a:latin typeface="+mn-lt"/>
                  </a:rPr>
                  <a:t>Optimization over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SG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SG" b="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𝑃</m:t>
                        </m:r>
                      </m:e>
                      <m:sub>
                        <m:r>
                          <a:rPr lang="en-SG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𝑏</m:t>
                        </m:r>
                        <m:r>
                          <a:rPr lang="en-SG" b="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|</m:t>
                        </m:r>
                        <m:r>
                          <a:rPr lang="en-SG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𝑦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CFEE5A2-A5FE-4AE8-8582-84263763B59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648" b="-18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C18B2FC8-856F-4630-97F9-6DF8F17C247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82968" y="1737360"/>
                <a:ext cx="4998720" cy="4505447"/>
              </a:xfrm>
            </p:spPr>
            <p:txBody>
              <a:bodyPr/>
              <a:lstStyle/>
              <a:p>
                <a:endParaRPr lang="en-US" dirty="0"/>
              </a:p>
              <a:p>
                <a:r>
                  <a:rPr lang="en-US" dirty="0"/>
                  <a:t>Continuity bound</a:t>
                </a:r>
                <a:endParaRPr lang="en-SG" dirty="0"/>
              </a:p>
              <a:p>
                <a:endParaRPr lang="en-US" dirty="0"/>
              </a:p>
              <a:p>
                <a:r>
                  <a:rPr lang="en-US" dirty="0"/>
                  <a:t>Converging approximations</a:t>
                </a:r>
              </a:p>
              <a:p>
                <a:pPr lvl="1"/>
                <a:r>
                  <a:rPr lang="en-US" dirty="0"/>
                  <a:t>(Always a </a:t>
                </a:r>
                <a:r>
                  <a:rPr lang="en-US" i="1" dirty="0"/>
                  <a:t>secure</a:t>
                </a:r>
                <a:r>
                  <a:rPr lang="en-US" dirty="0"/>
                  <a:t> lower bound)</a:t>
                </a:r>
              </a:p>
              <a:p>
                <a:pPr marL="0" indent="0">
                  <a:buNone/>
                </a:pPr>
                <a:endParaRPr lang="en-SG" dirty="0"/>
              </a:p>
              <a:p>
                <a:r>
                  <a:rPr lang="en-SG" dirty="0"/>
                  <a:t>Reparametrize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SG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SG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sin</m:t>
                        </m:r>
                      </m:fName>
                      <m:e>
                        <m:sSub>
                          <m:sSubPr>
                            <m:ctrlPr>
                              <a:rPr lang="en-SG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SG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SG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𝐵</m:t>
                            </m:r>
                          </m:sub>
                        </m:sSub>
                      </m:e>
                    </m:func>
                    <m:r>
                      <a:rPr lang="en-SG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func>
                      <m:funcPr>
                        <m:ctrlPr>
                          <a:rPr lang="en-SG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SG" b="0" i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cos</m:t>
                        </m:r>
                      </m:fName>
                      <m:e>
                        <m:sSub>
                          <m:sSubPr>
                            <m:ctrlPr>
                              <a:rPr lang="en-SG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SG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SG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𝐵</m:t>
                            </m:r>
                          </m:sub>
                        </m:sSub>
                      </m:e>
                    </m:func>
                    <m:r>
                      <a:rPr lang="en-SG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lang="en-SG" dirty="0"/>
                  <a:t>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SG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SG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𝑏</m:t>
                        </m:r>
                      </m:e>
                      <m:sub>
                        <m:r>
                          <a:rPr lang="en-SG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sub>
                    </m:sSub>
                    <m:r>
                      <a:rPr lang="en-SG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sSub>
                      <m:sSubPr>
                        <m:ctrlPr>
                          <a:rPr lang="en-SG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SG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𝑏</m:t>
                        </m:r>
                      </m:e>
                      <m:sub>
                        <m:r>
                          <a:rPr lang="en-SG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𝑧</m:t>
                        </m:r>
                      </m:sub>
                    </m:sSub>
                  </m:oMath>
                </a14:m>
                <a:r>
                  <a:rPr lang="en-US" dirty="0"/>
                  <a:t> satisfying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SG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lang="en-SG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𝑏</m:t>
                        </m:r>
                      </m:e>
                      <m:sub>
                        <m:r>
                          <a:rPr lang="en-SG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sub>
                      <m:sup>
                        <m:r>
                          <a:rPr lang="en-SG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p>
                    </m:sSubSup>
                    <m:r>
                      <a:rPr lang="en-SG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  <m:sSubSup>
                      <m:sSubSupPr>
                        <m:ctrlPr>
                          <a:rPr lang="en-SG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lang="en-SG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𝑏</m:t>
                        </m:r>
                      </m:e>
                      <m:sub>
                        <m:r>
                          <a:rPr lang="en-SG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𝑦</m:t>
                        </m:r>
                      </m:sub>
                      <m:sup>
                        <m:r>
                          <a:rPr lang="en-SG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p>
                    </m:sSubSup>
                    <m:r>
                      <a:rPr lang="en-SG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=1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C18B2FC8-856F-4630-97F9-6DF8F17C247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82968" y="1737360"/>
                <a:ext cx="4998720" cy="4505447"/>
              </a:xfrm>
              <a:blipFill>
                <a:blip r:embed="rId4"/>
                <a:stretch>
                  <a:fillRect l="-4061" r="-12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F850697-8472-4E73-950A-A8F1F0423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Slide </a:t>
            </a:r>
            <a:fld id="{E5B7304B-3279-4669-8FCD-A5D6B71F2B9E}" type="slidenum">
              <a:rPr lang="en-US" smtClean="0"/>
              <a:pPr/>
              <a:t>9</a:t>
            </a:fld>
            <a:endParaRPr lang="en-US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A55BF40-CB44-468C-98F9-6B282264D65E}"/>
              </a:ext>
            </a:extLst>
          </p:cNvPr>
          <p:cNvCxnSpPr>
            <a:cxnSpLocks/>
          </p:cNvCxnSpPr>
          <p:nvPr/>
        </p:nvCxnSpPr>
        <p:spPr>
          <a:xfrm>
            <a:off x="1043888" y="2549156"/>
            <a:ext cx="2546967" cy="0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EC21800D-F429-4CAF-8ECB-F32A6A377989}"/>
              </a:ext>
            </a:extLst>
          </p:cNvPr>
          <p:cNvSpPr/>
          <p:nvPr/>
        </p:nvSpPr>
        <p:spPr>
          <a:xfrm>
            <a:off x="6974971" y="2323306"/>
            <a:ext cx="2556000" cy="255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7839B40-A183-4553-840C-046B70B75564}"/>
              </a:ext>
            </a:extLst>
          </p:cNvPr>
          <p:cNvSpPr/>
          <p:nvPr/>
        </p:nvSpPr>
        <p:spPr>
          <a:xfrm>
            <a:off x="6986619" y="2334632"/>
            <a:ext cx="2520000" cy="2520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76E5E32-B99E-4D52-8F6A-8EB243916A34}"/>
              </a:ext>
            </a:extLst>
          </p:cNvPr>
          <p:cNvSpPr/>
          <p:nvPr/>
        </p:nvSpPr>
        <p:spPr>
          <a:xfrm>
            <a:off x="6524027" y="2109624"/>
            <a:ext cx="1728943" cy="29831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09825BB-08EA-4974-9A34-39525234C0A6}"/>
              </a:ext>
            </a:extLst>
          </p:cNvPr>
          <p:cNvSpPr/>
          <p:nvPr/>
        </p:nvSpPr>
        <p:spPr>
          <a:xfrm rot="2632821">
            <a:off x="9158023" y="3827587"/>
            <a:ext cx="588924" cy="15845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846E40A-EA63-41C9-B3FA-1DAE575908FD}"/>
              </a:ext>
            </a:extLst>
          </p:cNvPr>
          <p:cNvSpPr/>
          <p:nvPr/>
        </p:nvSpPr>
        <p:spPr>
          <a:xfrm>
            <a:off x="3834810" y="5632553"/>
            <a:ext cx="7901247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 defTabSz="9144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1CADE4"/>
              </a:buClr>
              <a:buSzPct val="100000"/>
            </a:pPr>
            <a:r>
              <a:rPr lang="en-SG" sz="2400" dirty="0">
                <a:solidFill>
                  <a:prstClr val="black"/>
                </a:solidFill>
              </a:rPr>
              <a:t>(Used in e.g. [SDW17] </a:t>
            </a:r>
            <a:r>
              <a:rPr lang="en-SG" sz="2400" dirty="0">
                <a:solidFill>
                  <a:prstClr val="black"/>
                </a:solidFill>
                <a:hlinkClick r:id="rId5"/>
              </a:rPr>
              <a:t>arxiv:1705.10679</a:t>
            </a:r>
            <a:r>
              <a:rPr lang="en-SG" sz="2400" dirty="0">
                <a:solidFill>
                  <a:prstClr val="black"/>
                </a:solidFill>
              </a:rPr>
              <a:t>)</a:t>
            </a:r>
            <a:endParaRPr lang="en-US" sz="2400" dirty="0">
              <a:solidFill>
                <a:prstClr val="black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951EECB-2348-4619-9D3A-7B28D6C7EA4A}"/>
              </a:ext>
            </a:extLst>
          </p:cNvPr>
          <p:cNvSpPr/>
          <p:nvPr/>
        </p:nvSpPr>
        <p:spPr>
          <a:xfrm rot="1339627">
            <a:off x="9457263" y="3299887"/>
            <a:ext cx="588924" cy="15845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612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20" grpId="0" animBg="1"/>
      <p:bldP spid="11" grpId="0" animBg="1"/>
      <p:bldP spid="23" grpId="0" animBg="1"/>
      <p:bldP spid="10" grpId="0"/>
      <p:bldP spid="13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0.8|1.1|0.8"/>
</p:tagLst>
</file>

<file path=ppt/theme/theme1.xml><?xml version="1.0" encoding="utf-8"?>
<a:theme xmlns:a="http://schemas.openxmlformats.org/drawingml/2006/main" name="Retrospect">
  <a:themeElements>
    <a:clrScheme name="Custom 1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2683C6"/>
      </a:hlink>
      <a:folHlink>
        <a:srgbClr val="2683C6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>
    <a:spDef>
      <a:spPr>
        <a:solidFill>
          <a:schemeClr val="accent1">
            <a:lumMod val="40000"/>
            <a:lumOff val="60000"/>
          </a:schemeClr>
        </a:solidFill>
        <a:ln>
          <a:noFill/>
        </a:ln>
      </a:spPr>
      <a:bodyPr rtlCol="0" anchor="ctr"/>
      <a:lstStyle>
        <a:defPPr algn="ctr">
          <a:defRPr sz="2400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0</TotalTime>
  <Words>817</Words>
  <Application>Microsoft Office PowerPoint</Application>
  <PresentationFormat>Widescreen</PresentationFormat>
  <Paragraphs>188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Calibri</vt:lpstr>
      <vt:lpstr>Calibri Light</vt:lpstr>
      <vt:lpstr>Cambria Math</vt:lpstr>
      <vt:lpstr>Wingdings</vt:lpstr>
      <vt:lpstr>Retrospect</vt:lpstr>
      <vt:lpstr>Robust Device-Independent Quantum Key Distribution</vt:lpstr>
      <vt:lpstr>Overview</vt:lpstr>
      <vt:lpstr>Device-independent scenario</vt:lpstr>
      <vt:lpstr>DIQKD key rate: one-way, CHSH</vt:lpstr>
      <vt:lpstr>DIQKD key rate: is it positive?</vt:lpstr>
      <vt:lpstr>Key observation</vt:lpstr>
      <vt:lpstr>Main optimization</vt:lpstr>
      <vt:lpstr>Optimization over P_(a|x)</vt:lpstr>
      <vt:lpstr>Optimization over P_(b|y)</vt:lpstr>
      <vt:lpstr>Optimization over ρ</vt:lpstr>
      <vt:lpstr>Results (depolarizing noise)</vt:lpstr>
      <vt:lpstr>Results (photonic model)</vt:lpstr>
      <vt:lpstr>PowerPoint Presentation</vt:lpstr>
      <vt:lpstr>Related results: noisy preprocessing</vt:lpstr>
      <vt:lpstr>Outlook: crucial questions</vt:lpstr>
      <vt:lpstr>Variant: No qubit reduction?</vt:lpstr>
      <vt:lpstr>Variant: Conjecture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Ernest Tan</dc:creator>
  <cp:lastModifiedBy>Ernest Tan</cp:lastModifiedBy>
  <cp:revision>578</cp:revision>
  <dcterms:created xsi:type="dcterms:W3CDTF">2019-09-13T10:19:25Z</dcterms:created>
  <dcterms:modified xsi:type="dcterms:W3CDTF">2020-08-14T07:10:58Z</dcterms:modified>
</cp:coreProperties>
</file>